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327" r:id="rId3"/>
    <p:sldId id="356" r:id="rId4"/>
    <p:sldId id="353" r:id="rId5"/>
    <p:sldId id="354" r:id="rId6"/>
    <p:sldId id="355" r:id="rId7"/>
    <p:sldId id="329" r:id="rId8"/>
    <p:sldId id="330" r:id="rId9"/>
    <p:sldId id="331" r:id="rId10"/>
    <p:sldId id="352" r:id="rId11"/>
    <p:sldId id="335" r:id="rId12"/>
    <p:sldId id="332" r:id="rId13"/>
    <p:sldId id="333" r:id="rId14"/>
    <p:sldId id="334" r:id="rId15"/>
    <p:sldId id="336" r:id="rId16"/>
    <p:sldId id="338" r:id="rId17"/>
    <p:sldId id="339" r:id="rId18"/>
    <p:sldId id="337" r:id="rId19"/>
    <p:sldId id="340" r:id="rId20"/>
    <p:sldId id="341" r:id="rId21"/>
    <p:sldId id="344" r:id="rId22"/>
    <p:sldId id="342" r:id="rId23"/>
    <p:sldId id="346" r:id="rId24"/>
    <p:sldId id="349" r:id="rId25"/>
    <p:sldId id="350" r:id="rId26"/>
    <p:sldId id="351" r:id="rId27"/>
    <p:sldId id="345" r:id="rId28"/>
    <p:sldId id="343" r:id="rId29"/>
    <p:sldId id="347" r:id="rId30"/>
    <p:sldId id="348" r:id="rId3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23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8" autoAdjust="0"/>
    <p:restoredTop sz="94649"/>
  </p:normalViewPr>
  <p:slideViewPr>
    <p:cSldViewPr>
      <p:cViewPr varScale="1">
        <p:scale>
          <a:sx n="102" d="100"/>
          <a:sy n="102" d="100"/>
        </p:scale>
        <p:origin x="752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handoutMaster" Target="handoutMasters/handoutMaster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notesMaster" Target="notesMasters/notesMaster1.xml" /><Relationship Id="rId37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viewProps" Target="viewProps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FE0B01-BBEF-4ECF-9FBF-655E73FF0114}" type="datetimeFigureOut">
              <a:rPr lang="tr-TR" smtClean="0"/>
              <a:t>4.12.2021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1BC73C-AC7E-49FC-9AAF-86415A2A244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73348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E34BC3-6263-42F0-B127-30DEB3FAE5DF}" type="datetimeFigureOut">
              <a:rPr lang="en-GB" smtClean="0"/>
              <a:t>04/12/2021</a:t>
            </a:fld>
            <a:endParaRPr lang="en-GB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D4837B-79EA-408A-A304-48B4599E78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8790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 /><Relationship Id="rId1" Type="http://schemas.openxmlformats.org/officeDocument/2006/relationships/notesMaster" Target="../notesMasters/notesMaster1.xml" 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 /><Relationship Id="rId1" Type="http://schemas.openxmlformats.org/officeDocument/2006/relationships/notesMaster" Target="../notesMasters/notesMaster1.xml" 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 /><Relationship Id="rId1" Type="http://schemas.openxmlformats.org/officeDocument/2006/relationships/notesMaster" Target="../notesMasters/notesMaster1.xml" 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 /><Relationship Id="rId1" Type="http://schemas.openxmlformats.org/officeDocument/2006/relationships/notesMaster" Target="../notesMasters/notesMaster1.xml" 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 /><Relationship Id="rId1" Type="http://schemas.openxmlformats.org/officeDocument/2006/relationships/notesMaster" Target="../notesMasters/notesMaster1.xml" 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z="1200" b="1" dirty="0" err="1">
                <a:effectLst/>
                <a:latin typeface="Calibri"/>
                <a:ea typeface="Calibri"/>
                <a:cs typeface="Times New Roman"/>
              </a:rPr>
              <a:t>There</a:t>
            </a:r>
            <a:r>
              <a:rPr lang="tr-TR" sz="1200" b="1" dirty="0">
                <a:effectLst/>
                <a:latin typeface="Calibri"/>
                <a:ea typeface="Calibri"/>
                <a:cs typeface="Times New Roman"/>
              </a:rPr>
              <a:t> </a:t>
            </a:r>
            <a:r>
              <a:rPr lang="tr-TR" sz="1200" b="1" dirty="0" err="1">
                <a:effectLst/>
                <a:latin typeface="Calibri"/>
                <a:ea typeface="Calibri"/>
                <a:cs typeface="Times New Roman"/>
              </a:rPr>
              <a:t>are</a:t>
            </a:r>
            <a:r>
              <a:rPr lang="tr-TR" sz="1200" b="1" dirty="0">
                <a:effectLst/>
                <a:latin typeface="Calibri"/>
                <a:ea typeface="Calibri"/>
                <a:cs typeface="Times New Roman"/>
              </a:rPr>
              <a:t> 3 </a:t>
            </a:r>
            <a:r>
              <a:rPr lang="tr-TR" sz="1200" b="1" dirty="0" err="1">
                <a:effectLst/>
                <a:latin typeface="Calibri"/>
                <a:ea typeface="Calibri"/>
                <a:cs typeface="Times New Roman"/>
              </a:rPr>
              <a:t>developed</a:t>
            </a:r>
            <a:r>
              <a:rPr lang="tr-TR" sz="1200" b="1" dirty="0">
                <a:effectLst/>
                <a:latin typeface="Calibri"/>
                <a:ea typeface="Calibri"/>
                <a:cs typeface="Times New Roman"/>
              </a:rPr>
              <a:t> </a:t>
            </a:r>
            <a:r>
              <a:rPr lang="tr-TR" sz="1200" b="1" dirty="0" err="1">
                <a:effectLst/>
                <a:latin typeface="Calibri"/>
                <a:ea typeface="Calibri"/>
                <a:cs typeface="Times New Roman"/>
              </a:rPr>
              <a:t>platforms</a:t>
            </a:r>
            <a:r>
              <a:rPr lang="tr-TR" sz="1200" b="1" dirty="0">
                <a:effectLst/>
                <a:latin typeface="Calibri"/>
                <a:ea typeface="Calibri"/>
                <a:cs typeface="Times New Roman"/>
              </a:rPr>
              <a:t> </a:t>
            </a:r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D4837B-79EA-408A-A304-48B4599E789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37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tr-TR" dirty="0"/>
              <a:t>IO3: </a:t>
            </a:r>
            <a:r>
              <a:rPr lang="en-GB" sz="1800" b="0" i="0" u="none" strike="noStrike" baseline="0" dirty="0">
                <a:latin typeface="FreeSans"/>
              </a:rPr>
              <a:t>Community media youth volunteering e-learning</a:t>
            </a:r>
            <a:r>
              <a:rPr lang="tr-TR" sz="1800" b="0" i="0" u="none" strike="noStrike" baseline="0" dirty="0">
                <a:latin typeface="FreeSans"/>
              </a:rPr>
              <a:t> </a:t>
            </a:r>
            <a:r>
              <a:rPr lang="en-GB" sz="1800" b="0" i="0" u="none" strike="noStrike" baseline="0" dirty="0">
                <a:latin typeface="FreeSans"/>
              </a:rPr>
              <a:t>platform</a:t>
            </a:r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D4837B-79EA-408A-A304-48B4599E789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366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/>
              <a:t>Home </a:t>
            </a:r>
            <a:r>
              <a:rPr lang="tr-TR" dirty="0" err="1"/>
              <a:t>page</a:t>
            </a:r>
            <a:r>
              <a:rPr lang="tr-TR" dirty="0"/>
              <a:t>, </a:t>
            </a:r>
            <a:r>
              <a:rPr lang="tr-TR" dirty="0" err="1"/>
              <a:t>intro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en-GB" dirty="0"/>
          </a:p>
          <a:p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D4837B-79EA-408A-A304-48B4599E789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46228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err="1"/>
              <a:t>Login</a:t>
            </a:r>
            <a:r>
              <a:rPr lang="tr-TR" dirty="0"/>
              <a:t> / </a:t>
            </a:r>
            <a:r>
              <a:rPr lang="tr-TR" dirty="0" err="1"/>
              <a:t>Register</a:t>
            </a:r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D4837B-79EA-408A-A304-48B4599E789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34732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err="1"/>
              <a:t>Login</a:t>
            </a:r>
            <a:r>
              <a:rPr lang="tr-TR" dirty="0"/>
              <a:t> / </a:t>
            </a:r>
            <a:r>
              <a:rPr lang="tr-TR" dirty="0" err="1"/>
              <a:t>Register</a:t>
            </a:r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D4837B-79EA-408A-A304-48B4599E789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01916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There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3 </a:t>
            </a:r>
            <a:r>
              <a:rPr lang="tr-TR" dirty="0" err="1"/>
              <a:t>courses</a:t>
            </a:r>
            <a:r>
              <a:rPr lang="tr-TR" dirty="0"/>
              <a:t> </a:t>
            </a:r>
            <a:r>
              <a:rPr lang="tr-TR" dirty="0" err="1"/>
              <a:t>developed</a:t>
            </a:r>
            <a:r>
              <a:rPr lang="tr-TR" dirty="0"/>
              <a:t> in IO2 (</a:t>
            </a:r>
            <a:r>
              <a:rPr lang="en-GB" sz="1800" b="0" i="0" u="none" strike="noStrike" baseline="0" dirty="0">
                <a:latin typeface="FreeSans"/>
              </a:rPr>
              <a:t>Community media volunteering training toolkit</a:t>
            </a:r>
            <a:r>
              <a:rPr lang="tr-TR" sz="1800" b="0" i="0" u="none" strike="noStrike" baseline="0" dirty="0">
                <a:latin typeface="FreeSans"/>
              </a:rPr>
              <a:t>)</a:t>
            </a:r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D4837B-79EA-408A-A304-48B4599E789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78707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Each</a:t>
            </a:r>
            <a:r>
              <a:rPr lang="tr-TR" dirty="0"/>
              <a:t> </a:t>
            </a:r>
            <a:r>
              <a:rPr lang="tr-TR" dirty="0" err="1"/>
              <a:t>course</a:t>
            </a:r>
            <a:r>
              <a:rPr lang="tr-TR" dirty="0"/>
              <a:t> </a:t>
            </a:r>
            <a:r>
              <a:rPr lang="tr-TR" dirty="0" err="1"/>
              <a:t>includes</a:t>
            </a:r>
            <a:r>
              <a:rPr lang="tr-TR" dirty="0"/>
              <a:t>:</a:t>
            </a:r>
          </a:p>
          <a:p>
            <a:r>
              <a:rPr lang="tr-TR" dirty="0" err="1"/>
              <a:t>Overview</a:t>
            </a:r>
            <a:r>
              <a:rPr lang="tr-TR" dirty="0"/>
              <a:t> </a:t>
            </a:r>
            <a:r>
              <a:rPr lang="tr-TR" dirty="0" err="1"/>
              <a:t>such</a:t>
            </a:r>
            <a:r>
              <a:rPr lang="tr-TR" dirty="0"/>
              <a:t> as «</a:t>
            </a:r>
            <a:r>
              <a:rPr lang="tr-TR" dirty="0" err="1"/>
              <a:t>what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learn</a:t>
            </a:r>
            <a:r>
              <a:rPr lang="tr-TR" dirty="0"/>
              <a:t>» </a:t>
            </a:r>
            <a:r>
              <a:rPr lang="tr-TR" dirty="0" err="1"/>
              <a:t>section</a:t>
            </a:r>
            <a:r>
              <a:rPr lang="tr-TR" dirty="0"/>
              <a:t> (</a:t>
            </a:r>
            <a:r>
              <a:rPr lang="tr-TR" dirty="0" err="1"/>
              <a:t>topics</a:t>
            </a:r>
            <a:r>
              <a:rPr lang="tr-TR" dirty="0"/>
              <a:t>, </a:t>
            </a:r>
            <a:r>
              <a:rPr lang="tr-TR" dirty="0" err="1"/>
              <a:t>learning</a:t>
            </a:r>
            <a:r>
              <a:rPr lang="tr-TR" dirty="0"/>
              <a:t> </a:t>
            </a:r>
            <a:r>
              <a:rPr lang="tr-TR" dirty="0" err="1"/>
              <a:t>outcomes</a:t>
            </a:r>
            <a:r>
              <a:rPr lang="tr-TR" dirty="0"/>
              <a:t> – </a:t>
            </a:r>
            <a:r>
              <a:rPr lang="tr-TR" dirty="0" err="1"/>
              <a:t>konwledge,skills-competences</a:t>
            </a:r>
            <a:r>
              <a:rPr lang="tr-TR" dirty="0"/>
              <a:t>-)</a:t>
            </a:r>
          </a:p>
          <a:p>
            <a:r>
              <a:rPr lang="tr-TR" dirty="0" err="1"/>
              <a:t>Curriculum</a:t>
            </a:r>
            <a:endParaRPr lang="tr-TR" dirty="0"/>
          </a:p>
          <a:p>
            <a:r>
              <a:rPr lang="tr-TR" dirty="0" err="1"/>
              <a:t>Number</a:t>
            </a:r>
            <a:r>
              <a:rPr lang="tr-TR" dirty="0"/>
              <a:t> of </a:t>
            </a:r>
            <a:r>
              <a:rPr lang="tr-TR" dirty="0" err="1"/>
              <a:t>lectures</a:t>
            </a:r>
            <a:r>
              <a:rPr lang="tr-TR" dirty="0"/>
              <a:t> (</a:t>
            </a:r>
            <a:r>
              <a:rPr lang="tr-TR" dirty="0" err="1"/>
              <a:t>lesson</a:t>
            </a:r>
            <a:r>
              <a:rPr lang="tr-TR" dirty="0"/>
              <a:t> </a:t>
            </a:r>
            <a:r>
              <a:rPr lang="tr-TR" dirty="0" err="1"/>
              <a:t>pages</a:t>
            </a:r>
            <a:r>
              <a:rPr lang="tr-TR" dirty="0"/>
              <a:t>)</a:t>
            </a:r>
          </a:p>
          <a:p>
            <a:r>
              <a:rPr lang="tr-TR" dirty="0" err="1"/>
              <a:t>Number</a:t>
            </a:r>
            <a:r>
              <a:rPr lang="tr-TR" dirty="0"/>
              <a:t> of </a:t>
            </a:r>
            <a:r>
              <a:rPr lang="tr-TR" dirty="0" err="1"/>
              <a:t>enrolled</a:t>
            </a:r>
            <a:r>
              <a:rPr lang="tr-TR" dirty="0"/>
              <a:t> </a:t>
            </a:r>
            <a:r>
              <a:rPr lang="tr-TR" dirty="0" err="1"/>
              <a:t>users</a:t>
            </a:r>
            <a:endParaRPr lang="tr-TR" dirty="0"/>
          </a:p>
          <a:p>
            <a:r>
              <a:rPr lang="tr-TR" dirty="0" err="1"/>
              <a:t>Enroll</a:t>
            </a:r>
            <a:r>
              <a:rPr lang="tr-TR" dirty="0"/>
              <a:t> </a:t>
            </a:r>
            <a:r>
              <a:rPr lang="tr-TR" dirty="0" err="1"/>
              <a:t>button</a:t>
            </a:r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D4837B-79EA-408A-A304-48B4599E789A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30105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/>
              <a:t>Home </a:t>
            </a:r>
            <a:r>
              <a:rPr lang="tr-TR" dirty="0" err="1"/>
              <a:t>page</a:t>
            </a:r>
            <a:r>
              <a:rPr lang="tr-TR" dirty="0"/>
              <a:t>, </a:t>
            </a:r>
            <a:r>
              <a:rPr lang="tr-TR" dirty="0" err="1"/>
              <a:t>intro</a:t>
            </a:r>
            <a:r>
              <a:rPr lang="tr-TR" dirty="0"/>
              <a:t> </a:t>
            </a:r>
            <a:r>
              <a:rPr lang="tr-TR" dirty="0" err="1"/>
              <a:t>text</a:t>
            </a:r>
            <a:endParaRPr lang="en-GB" dirty="0"/>
          </a:p>
          <a:p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D4837B-79EA-408A-A304-48B4599E789A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22768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D4837B-79EA-408A-A304-48B4599E789A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12908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D4837B-79EA-408A-A304-48B4599E789A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30208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D4837B-79EA-408A-A304-48B4599E789A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07087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tr-TR" dirty="0"/>
              <a:t>IO4: </a:t>
            </a:r>
            <a:r>
              <a:rPr lang="en-GB" sz="1800" b="0" i="0" u="none" strike="noStrike" baseline="0" dirty="0">
                <a:latin typeface="FreeSans"/>
              </a:rPr>
              <a:t>Community media youth volunteering animation</a:t>
            </a:r>
            <a:r>
              <a:rPr lang="tr-TR" sz="1800" b="0" i="0" u="none" strike="noStrike" baseline="0" dirty="0">
                <a:latin typeface="FreeSans"/>
              </a:rPr>
              <a:t> </a:t>
            </a:r>
            <a:r>
              <a:rPr lang="en-GB" sz="1800" b="0" i="0" u="none" strike="noStrike" baseline="0" dirty="0">
                <a:latin typeface="FreeSans"/>
              </a:rPr>
              <a:t>videos</a:t>
            </a:r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D4837B-79EA-408A-A304-48B4599E789A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36694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YouTube</a:t>
            </a:r>
            <a:r>
              <a:rPr lang="tr-TR" dirty="0"/>
              <a:t> </a:t>
            </a:r>
            <a:r>
              <a:rPr lang="tr-TR" dirty="0" err="1"/>
              <a:t>videos</a:t>
            </a:r>
            <a:r>
              <a:rPr lang="tr-TR" dirty="0"/>
              <a:t> &amp; </a:t>
            </a:r>
            <a:r>
              <a:rPr lang="tr-TR" dirty="0" err="1"/>
              <a:t>playlist</a:t>
            </a:r>
            <a:endParaRPr lang="tr-T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videos were made available to watch on YouTube and the project website</a:t>
            </a:r>
          </a:p>
          <a:p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D4837B-79EA-408A-A304-48B4599E789A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07258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Videos</a:t>
            </a:r>
            <a:r>
              <a:rPr lang="tr-TR" dirty="0"/>
              <a:t> </a:t>
            </a:r>
            <a:r>
              <a:rPr lang="tr-TR" dirty="0" err="1"/>
              <a:t>include</a:t>
            </a:r>
            <a:r>
              <a:rPr lang="tr-TR" dirty="0"/>
              <a:t> EN </a:t>
            </a:r>
            <a:r>
              <a:rPr lang="tr-TR" dirty="0" err="1"/>
              <a:t>voice-over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TR-DE </a:t>
            </a:r>
            <a:r>
              <a:rPr lang="tr-TR" dirty="0" err="1"/>
              <a:t>subtitles</a:t>
            </a:r>
            <a:r>
              <a:rPr lang="tr-TR" dirty="0"/>
              <a:t>.</a:t>
            </a:r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D4837B-79EA-408A-A304-48B4599E789A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68122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Videos</a:t>
            </a:r>
            <a:r>
              <a:rPr lang="tr-TR" dirty="0"/>
              <a:t> at Project </a:t>
            </a:r>
            <a:r>
              <a:rPr lang="tr-TR" dirty="0" err="1"/>
              <a:t>website</a:t>
            </a:r>
            <a:r>
              <a:rPr lang="tr-TR" dirty="0"/>
              <a:t> (at </a:t>
            </a:r>
            <a:r>
              <a:rPr lang="tr-TR" dirty="0" err="1"/>
              <a:t>homepage</a:t>
            </a:r>
            <a:r>
              <a:rPr lang="tr-TR" dirty="0"/>
              <a:t>)</a:t>
            </a:r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D4837B-79EA-408A-A304-48B4599E789A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34265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tr-TR" dirty="0"/>
              <a:t>IO5: </a:t>
            </a:r>
            <a:r>
              <a:rPr lang="en-GB" sz="1800" b="0" i="0" u="none" strike="noStrike" baseline="0" dirty="0">
                <a:latin typeface="FreeSans"/>
              </a:rPr>
              <a:t>Self assessment mobile application on</a:t>
            </a:r>
            <a:r>
              <a:rPr lang="tr-TR" sz="1800" b="0" i="0" u="none" strike="noStrike" baseline="0" dirty="0">
                <a:latin typeface="FreeSans"/>
              </a:rPr>
              <a:t> </a:t>
            </a:r>
            <a:r>
              <a:rPr lang="en-GB" sz="1800" b="0" i="0" u="none" strike="noStrike" baseline="0" dirty="0">
                <a:latin typeface="FreeSans"/>
              </a:rPr>
              <a:t>community media youth volunteering</a:t>
            </a:r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D4837B-79EA-408A-A304-48B4599E789A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9856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tr-TR" dirty="0"/>
              <a:t>IO5: </a:t>
            </a:r>
            <a:r>
              <a:rPr lang="en-GB" sz="1800" b="0" i="0" u="none" strike="noStrike" baseline="0" dirty="0">
                <a:latin typeface="FreeSans"/>
              </a:rPr>
              <a:t>Self assessment mobile application on</a:t>
            </a:r>
            <a:r>
              <a:rPr lang="tr-TR" sz="1800" b="0" i="0" u="none" strike="noStrike" baseline="0" dirty="0">
                <a:latin typeface="FreeSans"/>
              </a:rPr>
              <a:t> </a:t>
            </a:r>
            <a:r>
              <a:rPr lang="en-GB" sz="1800" b="0" i="0" u="none" strike="noStrike" baseline="0" dirty="0">
                <a:latin typeface="FreeSans"/>
              </a:rPr>
              <a:t>community media youth volunteering</a:t>
            </a:r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D4837B-79EA-408A-A304-48B4599E789A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38603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tr-TR" dirty="0"/>
              <a:t>IO5: </a:t>
            </a:r>
            <a:r>
              <a:rPr lang="en-GB" sz="1800" b="0" i="0" u="none" strike="noStrike" baseline="0" dirty="0">
                <a:latin typeface="FreeSans"/>
              </a:rPr>
              <a:t>Self assessment mobile application on</a:t>
            </a:r>
            <a:r>
              <a:rPr lang="tr-TR" sz="1800" b="0" i="0" u="none" strike="noStrike" baseline="0" dirty="0">
                <a:latin typeface="FreeSans"/>
              </a:rPr>
              <a:t> </a:t>
            </a:r>
            <a:r>
              <a:rPr lang="en-GB" sz="1800" b="0" i="0" u="none" strike="noStrike" baseline="0" dirty="0">
                <a:latin typeface="FreeSans"/>
              </a:rPr>
              <a:t>community media youth volunteering</a:t>
            </a:r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D4837B-79EA-408A-A304-48B4599E789A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47664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tr-TR" dirty="0"/>
              <a:t>IO5: </a:t>
            </a:r>
            <a:r>
              <a:rPr lang="en-GB" sz="1800" b="0" i="0" u="none" strike="noStrike" baseline="0" dirty="0">
                <a:latin typeface="FreeSans"/>
              </a:rPr>
              <a:t>Self assessment mobile application on</a:t>
            </a:r>
            <a:r>
              <a:rPr lang="tr-TR" sz="1800" b="0" i="0" u="none" strike="noStrike" baseline="0" dirty="0">
                <a:latin typeface="FreeSans"/>
              </a:rPr>
              <a:t> </a:t>
            </a:r>
            <a:r>
              <a:rPr lang="en-GB" sz="1800" b="0" i="0" u="none" strike="noStrike" baseline="0" dirty="0">
                <a:latin typeface="FreeSans"/>
              </a:rPr>
              <a:t>community media youth volunteering</a:t>
            </a:r>
            <a:endParaRPr lang="tr-TR" sz="1800" b="0" i="0" u="none" strike="noStrike" baseline="0" dirty="0">
              <a:latin typeface="FreeSans"/>
            </a:endParaRPr>
          </a:p>
          <a:p>
            <a:pPr algn="l"/>
            <a:r>
              <a:rPr lang="tr-TR" sz="1800" b="0" i="0" u="none" strike="noStrike" baseline="0" dirty="0" err="1">
                <a:latin typeface="FreeSans"/>
              </a:rPr>
              <a:t>There</a:t>
            </a:r>
            <a:r>
              <a:rPr lang="tr-TR" sz="1800" b="0" i="0" u="none" strike="noStrike" baseline="0" dirty="0">
                <a:latin typeface="FreeSans"/>
              </a:rPr>
              <a:t> </a:t>
            </a:r>
            <a:r>
              <a:rPr lang="tr-TR" sz="1800" b="0" i="0" u="none" strike="noStrike" baseline="0" dirty="0" err="1">
                <a:latin typeface="FreeSans"/>
              </a:rPr>
              <a:t>are</a:t>
            </a:r>
            <a:r>
              <a:rPr lang="tr-TR" sz="1800" b="0" i="0" u="none" strike="noStrike" baseline="0" dirty="0">
                <a:latin typeface="FreeSans"/>
              </a:rPr>
              <a:t> 40 </a:t>
            </a:r>
            <a:r>
              <a:rPr lang="tr-TR" sz="1800" b="0" i="0" u="none" strike="noStrike" baseline="0" dirty="0" err="1">
                <a:latin typeface="FreeSans"/>
              </a:rPr>
              <a:t>assesment</a:t>
            </a:r>
            <a:r>
              <a:rPr lang="tr-TR" sz="1800" b="0" i="0" u="none" strike="noStrike" baseline="0" dirty="0">
                <a:latin typeface="FreeSans"/>
              </a:rPr>
              <a:t>. </a:t>
            </a:r>
            <a:r>
              <a:rPr lang="tr-TR" sz="1800" b="0" i="0" u="none" strike="noStrike" baseline="0" dirty="0" err="1">
                <a:latin typeface="FreeSans"/>
              </a:rPr>
              <a:t>Each</a:t>
            </a:r>
            <a:r>
              <a:rPr lang="tr-TR" sz="1800" b="0" i="0" u="none" strike="noStrike" baseline="0" dirty="0">
                <a:latin typeface="FreeSans"/>
              </a:rPr>
              <a:t> «YES» has 2,5 </a:t>
            </a:r>
            <a:r>
              <a:rPr lang="tr-TR" sz="1800" b="0" i="0" u="none" strike="noStrike" baseline="0" dirty="0" err="1">
                <a:latin typeface="FreeSans"/>
              </a:rPr>
              <a:t>points</a:t>
            </a:r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D4837B-79EA-408A-A304-48B4599E789A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8685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tr-TR" dirty="0"/>
              <a:t>IO5: </a:t>
            </a:r>
            <a:r>
              <a:rPr lang="en-GB" sz="1800" b="0" i="0" u="none" strike="noStrike" baseline="0" dirty="0">
                <a:latin typeface="FreeSans"/>
              </a:rPr>
              <a:t>Self assessment mobile application on</a:t>
            </a:r>
            <a:r>
              <a:rPr lang="tr-TR" sz="1800" b="0" i="0" u="none" strike="noStrike" baseline="0" dirty="0">
                <a:latin typeface="FreeSans"/>
              </a:rPr>
              <a:t> </a:t>
            </a:r>
            <a:r>
              <a:rPr lang="en-GB" sz="1800" b="0" i="0" u="none" strike="noStrike" baseline="0" dirty="0">
                <a:latin typeface="FreeSans"/>
              </a:rPr>
              <a:t>community media youth volunteering</a:t>
            </a:r>
            <a:endParaRPr lang="tr-TR" sz="1800" b="0" i="0" u="none" strike="noStrike" baseline="0" dirty="0">
              <a:latin typeface="FreeSans"/>
            </a:endParaRPr>
          </a:p>
          <a:p>
            <a:pPr algn="l"/>
            <a:r>
              <a:rPr lang="tr-TR" sz="1800" b="0" i="0" u="none" strike="noStrike" baseline="0" dirty="0" err="1">
                <a:latin typeface="FreeSans"/>
              </a:rPr>
              <a:t>There</a:t>
            </a:r>
            <a:r>
              <a:rPr lang="tr-TR" sz="1800" b="0" i="0" u="none" strike="noStrike" baseline="0" dirty="0">
                <a:latin typeface="FreeSans"/>
              </a:rPr>
              <a:t> </a:t>
            </a:r>
            <a:r>
              <a:rPr lang="tr-TR" sz="1800" b="0" i="0" u="none" strike="noStrike" baseline="0" dirty="0" err="1">
                <a:latin typeface="FreeSans"/>
              </a:rPr>
              <a:t>are</a:t>
            </a:r>
            <a:r>
              <a:rPr lang="tr-TR" sz="1800" b="0" i="0" u="none" strike="noStrike" baseline="0" dirty="0">
                <a:latin typeface="FreeSans"/>
              </a:rPr>
              <a:t> 40 </a:t>
            </a:r>
            <a:r>
              <a:rPr lang="tr-TR" sz="1800" b="0" i="0" u="none" strike="noStrike" baseline="0" dirty="0" err="1">
                <a:latin typeface="FreeSans"/>
              </a:rPr>
              <a:t>assesment</a:t>
            </a:r>
            <a:r>
              <a:rPr lang="tr-TR" sz="1800" b="0" i="0" u="none" strike="noStrike" baseline="0" dirty="0">
                <a:latin typeface="FreeSans"/>
              </a:rPr>
              <a:t>. </a:t>
            </a:r>
            <a:r>
              <a:rPr lang="tr-TR" sz="1800" b="0" i="0" u="none" strike="noStrike" baseline="0" dirty="0" err="1">
                <a:latin typeface="FreeSans"/>
              </a:rPr>
              <a:t>Each</a:t>
            </a:r>
            <a:r>
              <a:rPr lang="tr-TR" sz="1800" b="0" i="0" u="none" strike="noStrike" baseline="0" dirty="0">
                <a:latin typeface="FreeSans"/>
              </a:rPr>
              <a:t> «YES» has 2,5 </a:t>
            </a:r>
            <a:r>
              <a:rPr lang="tr-TR" sz="1800" b="0" i="0" u="none" strike="noStrike" baseline="0" dirty="0" err="1">
                <a:latin typeface="FreeSans"/>
              </a:rPr>
              <a:t>points</a:t>
            </a:r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D4837B-79EA-408A-A304-48B4599E789A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4224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tr-TR" dirty="0"/>
              <a:t>IO5: </a:t>
            </a:r>
            <a:r>
              <a:rPr lang="en-GB" sz="1800" b="0" i="0" u="none" strike="noStrike" baseline="0" dirty="0">
                <a:latin typeface="FreeSans"/>
              </a:rPr>
              <a:t>Self assessment mobile application on</a:t>
            </a:r>
            <a:r>
              <a:rPr lang="tr-TR" sz="1800" b="0" i="0" u="none" strike="noStrike" baseline="0" dirty="0">
                <a:latin typeface="FreeSans"/>
              </a:rPr>
              <a:t> </a:t>
            </a:r>
            <a:r>
              <a:rPr lang="en-GB" sz="1800" b="0" i="0" u="none" strike="noStrike" baseline="0" dirty="0">
                <a:latin typeface="FreeSans"/>
              </a:rPr>
              <a:t>community media youth volunteering</a:t>
            </a:r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D4837B-79EA-408A-A304-48B4599E789A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07704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tr-TR" dirty="0"/>
              <a:t>IO5: </a:t>
            </a:r>
            <a:r>
              <a:rPr lang="en-GB" sz="1800" b="0" i="0" u="none" strike="noStrike" baseline="0" dirty="0">
                <a:latin typeface="FreeSans"/>
              </a:rPr>
              <a:t>Self assessment mobile application on</a:t>
            </a:r>
            <a:r>
              <a:rPr lang="tr-TR" sz="1800" b="0" i="0" u="none" strike="noStrike" baseline="0" dirty="0">
                <a:latin typeface="FreeSans"/>
              </a:rPr>
              <a:t> </a:t>
            </a:r>
            <a:r>
              <a:rPr lang="en-GB" sz="1800" b="0" i="0" u="none" strike="noStrike" baseline="0" dirty="0">
                <a:latin typeface="FreeSans"/>
              </a:rPr>
              <a:t>community media youth volunteering</a:t>
            </a:r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D4837B-79EA-408A-A304-48B4599E789A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9750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printed</a:t>
            </a:r>
            <a:r>
              <a:rPr lang="tr-TR" dirty="0"/>
              <a:t> </a:t>
            </a:r>
            <a:r>
              <a:rPr lang="tr-TR" dirty="0" err="1"/>
              <a:t>flyers</a:t>
            </a:r>
            <a:r>
              <a:rPr lang="tr-TR" dirty="0"/>
              <a:t> (in TURKISH) </a:t>
            </a:r>
            <a:r>
              <a:rPr lang="tr-TR" dirty="0" err="1"/>
              <a:t>those</a:t>
            </a:r>
            <a:r>
              <a:rPr lang="tr-TR" dirty="0"/>
              <a:t> </a:t>
            </a:r>
            <a:r>
              <a:rPr lang="tr-TR" dirty="0" err="1"/>
              <a:t>includes</a:t>
            </a:r>
            <a:r>
              <a:rPr lang="tr-TR" dirty="0"/>
              <a:t> </a:t>
            </a:r>
            <a:r>
              <a:rPr lang="tr-TR" dirty="0" err="1"/>
              <a:t>details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visuals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our</a:t>
            </a:r>
            <a:r>
              <a:rPr lang="tr-TR" dirty="0"/>
              <a:t> </a:t>
            </a:r>
            <a:r>
              <a:rPr lang="tr-TR" dirty="0" err="1"/>
              <a:t>digital</a:t>
            </a:r>
            <a:r>
              <a:rPr lang="tr-TR" dirty="0"/>
              <a:t> </a:t>
            </a:r>
            <a:r>
              <a:rPr lang="tr-TR" dirty="0" err="1"/>
              <a:t>platforms</a:t>
            </a:r>
            <a:r>
              <a:rPr lang="tr-TR" dirty="0"/>
              <a:t> in </a:t>
            </a:r>
            <a:r>
              <a:rPr lang="tr-TR" dirty="0" err="1"/>
              <a:t>your</a:t>
            </a:r>
            <a:r>
              <a:rPr lang="tr-TR" dirty="0"/>
              <a:t> </a:t>
            </a:r>
            <a:r>
              <a:rPr lang="tr-TR" dirty="0" err="1"/>
              <a:t>bag</a:t>
            </a:r>
            <a:r>
              <a:rPr lang="tr-TR" dirty="0"/>
              <a:t> (</a:t>
            </a:r>
            <a:r>
              <a:rPr lang="tr-TR" dirty="0" err="1"/>
              <a:t>given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at </a:t>
            </a:r>
            <a:r>
              <a:rPr lang="tr-TR" dirty="0" err="1"/>
              <a:t>registration</a:t>
            </a:r>
            <a:r>
              <a:rPr lang="tr-TR" dirty="0"/>
              <a:t> </a:t>
            </a:r>
            <a:r>
              <a:rPr lang="tr-TR" dirty="0" err="1"/>
              <a:t>desk</a:t>
            </a:r>
            <a:r>
              <a:rPr lang="tr-TR" dirty="0"/>
              <a:t>). </a:t>
            </a:r>
          </a:p>
          <a:p>
            <a:pPr algn="l"/>
            <a:r>
              <a:rPr lang="tr-TR" dirty="0" err="1"/>
              <a:t>Please</a:t>
            </a:r>
            <a:r>
              <a:rPr lang="tr-TR" dirty="0"/>
              <a:t> </a:t>
            </a:r>
            <a:r>
              <a:rPr lang="tr-TR" dirty="0" err="1"/>
              <a:t>visit</a:t>
            </a:r>
            <a:r>
              <a:rPr lang="tr-TR" dirty="0"/>
              <a:t> </a:t>
            </a:r>
            <a:r>
              <a:rPr lang="tr-TR" dirty="0" err="1"/>
              <a:t>links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contunue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use</a:t>
            </a:r>
            <a:r>
              <a:rPr lang="tr-TR" dirty="0"/>
              <a:t> </a:t>
            </a:r>
            <a:r>
              <a:rPr lang="tr-TR" dirty="0" err="1"/>
              <a:t>our</a:t>
            </a:r>
            <a:r>
              <a:rPr lang="tr-TR" dirty="0"/>
              <a:t> </a:t>
            </a:r>
            <a:r>
              <a:rPr lang="tr-TR" dirty="0" err="1"/>
              <a:t>free</a:t>
            </a:r>
            <a:r>
              <a:rPr lang="tr-TR" dirty="0"/>
              <a:t> </a:t>
            </a:r>
            <a:r>
              <a:rPr lang="tr-TR" dirty="0" err="1"/>
              <a:t>traninig</a:t>
            </a:r>
            <a:r>
              <a:rPr lang="tr-TR" dirty="0"/>
              <a:t> </a:t>
            </a:r>
            <a:r>
              <a:rPr lang="tr-TR" dirty="0" err="1"/>
              <a:t>resources</a:t>
            </a:r>
            <a:r>
              <a:rPr lang="tr-TR" dirty="0"/>
              <a:t>.</a:t>
            </a:r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D4837B-79EA-408A-A304-48B4599E789A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0208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printed</a:t>
            </a:r>
            <a:r>
              <a:rPr lang="tr-TR" dirty="0"/>
              <a:t> </a:t>
            </a:r>
            <a:r>
              <a:rPr lang="tr-TR" dirty="0" err="1"/>
              <a:t>flyers</a:t>
            </a:r>
            <a:r>
              <a:rPr lang="tr-TR" dirty="0"/>
              <a:t> (in TURKISH) </a:t>
            </a:r>
            <a:r>
              <a:rPr lang="tr-TR" dirty="0" err="1"/>
              <a:t>those</a:t>
            </a:r>
            <a:r>
              <a:rPr lang="tr-TR" dirty="0"/>
              <a:t> </a:t>
            </a:r>
            <a:r>
              <a:rPr lang="tr-TR" dirty="0" err="1"/>
              <a:t>includes</a:t>
            </a:r>
            <a:r>
              <a:rPr lang="tr-TR" dirty="0"/>
              <a:t> </a:t>
            </a:r>
            <a:r>
              <a:rPr lang="tr-TR" dirty="0" err="1"/>
              <a:t>details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visuals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our</a:t>
            </a:r>
            <a:r>
              <a:rPr lang="tr-TR" dirty="0"/>
              <a:t> </a:t>
            </a:r>
            <a:r>
              <a:rPr lang="tr-TR" dirty="0" err="1"/>
              <a:t>digital</a:t>
            </a:r>
            <a:r>
              <a:rPr lang="tr-TR" dirty="0"/>
              <a:t> </a:t>
            </a:r>
            <a:r>
              <a:rPr lang="tr-TR" dirty="0" err="1"/>
              <a:t>platforms</a:t>
            </a:r>
            <a:r>
              <a:rPr lang="tr-TR" dirty="0"/>
              <a:t> in </a:t>
            </a:r>
            <a:r>
              <a:rPr lang="tr-TR" dirty="0" err="1"/>
              <a:t>your</a:t>
            </a:r>
            <a:r>
              <a:rPr lang="tr-TR" dirty="0"/>
              <a:t> </a:t>
            </a:r>
            <a:r>
              <a:rPr lang="tr-TR" dirty="0" err="1"/>
              <a:t>bag</a:t>
            </a:r>
            <a:r>
              <a:rPr lang="tr-TR" dirty="0"/>
              <a:t> (</a:t>
            </a:r>
            <a:r>
              <a:rPr lang="tr-TR" dirty="0" err="1"/>
              <a:t>given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at </a:t>
            </a:r>
            <a:r>
              <a:rPr lang="tr-TR" dirty="0" err="1"/>
              <a:t>registration</a:t>
            </a:r>
            <a:r>
              <a:rPr lang="tr-TR" dirty="0"/>
              <a:t> </a:t>
            </a:r>
            <a:r>
              <a:rPr lang="tr-TR" dirty="0" err="1"/>
              <a:t>desk</a:t>
            </a:r>
            <a:r>
              <a:rPr lang="tr-TR" dirty="0"/>
              <a:t>). </a:t>
            </a:r>
          </a:p>
          <a:p>
            <a:pPr algn="l"/>
            <a:r>
              <a:rPr lang="tr-TR" dirty="0" err="1"/>
              <a:t>Please</a:t>
            </a:r>
            <a:r>
              <a:rPr lang="tr-TR" dirty="0"/>
              <a:t> </a:t>
            </a:r>
            <a:r>
              <a:rPr lang="tr-TR" dirty="0" err="1"/>
              <a:t>visit</a:t>
            </a:r>
            <a:r>
              <a:rPr lang="tr-TR" dirty="0"/>
              <a:t> </a:t>
            </a:r>
            <a:r>
              <a:rPr lang="tr-TR" dirty="0" err="1"/>
              <a:t>links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contunue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use</a:t>
            </a:r>
            <a:r>
              <a:rPr lang="tr-TR" dirty="0"/>
              <a:t> </a:t>
            </a:r>
            <a:r>
              <a:rPr lang="tr-TR" dirty="0" err="1"/>
              <a:t>our</a:t>
            </a:r>
            <a:r>
              <a:rPr lang="tr-TR" dirty="0"/>
              <a:t> </a:t>
            </a:r>
            <a:r>
              <a:rPr lang="tr-TR" dirty="0" err="1"/>
              <a:t>free</a:t>
            </a:r>
            <a:r>
              <a:rPr lang="tr-TR" dirty="0"/>
              <a:t> </a:t>
            </a:r>
            <a:r>
              <a:rPr lang="tr-TR" dirty="0" err="1"/>
              <a:t>traninig</a:t>
            </a:r>
            <a:r>
              <a:rPr lang="tr-TR" dirty="0"/>
              <a:t> </a:t>
            </a:r>
            <a:r>
              <a:rPr lang="tr-TR" dirty="0" err="1"/>
              <a:t>resources</a:t>
            </a:r>
            <a:r>
              <a:rPr lang="tr-TR" dirty="0"/>
              <a:t>.</a:t>
            </a:r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D4837B-79EA-408A-A304-48B4599E789A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3316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BDBB23-8D3B-49D0-A8A9-92A3AD663600}" type="datetimeFigureOut">
              <a:rPr lang="tr-TR" smtClean="0"/>
              <a:t>4.12.2021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A76C31-7AD1-4A67-A087-028CF962BA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1760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BDBB23-8D3B-49D0-A8A9-92A3AD663600}" type="datetimeFigureOut">
              <a:rPr lang="tr-TR" smtClean="0"/>
              <a:t>4.12.2021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A76C31-7AD1-4A67-A087-028CF962BA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2696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BDBB23-8D3B-49D0-A8A9-92A3AD663600}" type="datetimeFigureOut">
              <a:rPr lang="tr-TR" smtClean="0"/>
              <a:t>4.12.2021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A76C31-7AD1-4A67-A087-028CF962BA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99132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BDBB23-8D3B-49D0-A8A9-92A3AD663600}" type="datetimeFigureOut">
              <a:rPr lang="tr-TR" smtClean="0"/>
              <a:t>4.12.2021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A76C31-7AD1-4A67-A087-028CF962BA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66710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BDBB23-8D3B-49D0-A8A9-92A3AD663600}" type="datetimeFigureOut">
              <a:rPr lang="tr-TR" smtClean="0"/>
              <a:t>4.12.2021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A76C31-7AD1-4A67-A087-028CF962BA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88353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BDBB23-8D3B-49D0-A8A9-92A3AD663600}" type="datetimeFigureOut">
              <a:rPr lang="tr-TR" smtClean="0"/>
              <a:t>4.12.2021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A76C31-7AD1-4A67-A087-028CF962BA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2656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BDBB23-8D3B-49D0-A8A9-92A3AD663600}" type="datetimeFigureOut">
              <a:rPr lang="tr-TR" smtClean="0"/>
              <a:t>4.12.2021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A76C31-7AD1-4A67-A087-028CF962BA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647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BDBB23-8D3B-49D0-A8A9-92A3AD663600}" type="datetimeFigureOut">
              <a:rPr lang="tr-TR" smtClean="0"/>
              <a:t>4.12.2021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A76C31-7AD1-4A67-A087-028CF962BA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28866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BDBB23-8D3B-49D0-A8A9-92A3AD663600}" type="datetimeFigureOut">
              <a:rPr lang="tr-TR" smtClean="0"/>
              <a:t>4.12.2021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A76C31-7AD1-4A67-A087-028CF962BA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69177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BDBB23-8D3B-49D0-A8A9-92A3AD663600}" type="datetimeFigureOut">
              <a:rPr lang="tr-TR" smtClean="0"/>
              <a:t>4.12.2021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A76C31-7AD1-4A67-A087-028CF962BA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3293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BDBB23-8D3B-49D0-A8A9-92A3AD663600}" type="datetimeFigureOut">
              <a:rPr lang="tr-TR" smtClean="0"/>
              <a:t>4.12.2021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A76C31-7AD1-4A67-A087-028CF962BA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17072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eg" /><Relationship Id="rId18" Type="http://schemas.openxmlformats.org/officeDocument/2006/relationships/image" Target="../media/image6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17" Type="http://schemas.openxmlformats.org/officeDocument/2006/relationships/image" Target="../media/image5.jpeg" /><Relationship Id="rId2" Type="http://schemas.openxmlformats.org/officeDocument/2006/relationships/slideLayout" Target="../slideLayouts/slideLayout2.xml" /><Relationship Id="rId16" Type="http://schemas.openxmlformats.org/officeDocument/2006/relationships/image" Target="../media/image4.jpeg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image" Target="../media/image3.jpeg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image" Target="../media/image2.pn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D:\ZeynelT\Projeler\BİV\AvrupaBirligi\Logolar\Kucuk\VAEV Logo.jpg"/>
          <p:cNvPicPr>
            <a:picLocks noChangeAspect="1" noChangeArrowheads="1"/>
          </p:cNvPicPr>
          <p:nvPr userDrawn="1"/>
        </p:nvPicPr>
        <p:blipFill>
          <a:blip r:embed="rId13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824" y="-1984"/>
            <a:ext cx="711735" cy="90000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ZeynelT\Projeler\BİV\AvrupaBirligi\Logolar\Kucuk\Bilim ve İnsan Vakfı Logo.png"/>
          <p:cNvPicPr>
            <a:picLocks noChangeAspect="1" noChangeArrowheads="1"/>
          </p:cNvPicPr>
          <p:nvPr userDrawn="1"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416" y="7392"/>
            <a:ext cx="90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Düz Bağlayıcı 8"/>
          <p:cNvCxnSpPr/>
          <p:nvPr userDrawn="1"/>
        </p:nvCxnSpPr>
        <p:spPr>
          <a:xfrm>
            <a:off x="0" y="945492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Düz Bağlayıcı 14"/>
          <p:cNvCxnSpPr/>
          <p:nvPr userDrawn="1"/>
        </p:nvCxnSpPr>
        <p:spPr>
          <a:xfrm>
            <a:off x="0" y="974862"/>
            <a:ext cx="9144000" cy="0"/>
          </a:xfrm>
          <a:prstGeom prst="line">
            <a:avLst/>
          </a:prstGeom>
          <a:ln w="22225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Düz Bağlayıcı 19"/>
          <p:cNvCxnSpPr/>
          <p:nvPr userDrawn="1"/>
        </p:nvCxnSpPr>
        <p:spPr>
          <a:xfrm>
            <a:off x="-4762" y="6273813"/>
            <a:ext cx="9144000" cy="0"/>
          </a:xfrm>
          <a:prstGeom prst="line">
            <a:avLst/>
          </a:prstGeom>
          <a:ln w="22225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2" name="Picture 8" descr="D:\ZeynelT\Projeler\BİV\AvrupaBirligi\Logolar\Kucuk\ab_baskanligi_yazisiz.jp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9" y="6309319"/>
            <a:ext cx="9832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D:\ZeynelT\Projeler\BİV\AvrupaBirligi\Logolar\Kucuk\ua_logo.jpg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251" y="6307260"/>
            <a:ext cx="1029375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Metin kutusu 12"/>
          <p:cNvSpPr txBox="1"/>
          <p:nvPr userDrawn="1"/>
        </p:nvSpPr>
        <p:spPr>
          <a:xfrm>
            <a:off x="4485134" y="6236568"/>
            <a:ext cx="46975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7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2019-1-TR01-</a:t>
            </a:r>
            <a:r>
              <a:rPr lang="en-GB" sz="7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KA205</a:t>
            </a:r>
            <a:r>
              <a:rPr lang="en-GB" sz="7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-066443</a:t>
            </a:r>
            <a:endParaRPr lang="tr-TR" sz="700" b="0" i="0" u="none" strike="noStrike" kern="1200" baseline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  <a:p>
            <a:pPr algn="r"/>
            <a:r>
              <a:rPr lang="tr-TR" sz="7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Erasmus+ Programı kapsamında Avrupa Komisyonu tarafından desteklenmektedir. Ancak burada yer alan görüşlerden Avrupa Komisyonu ve Türkiye Ulusal Ajansı sorumlu tutulamaz.</a:t>
            </a:r>
          </a:p>
          <a:p>
            <a:pPr algn="r"/>
            <a:r>
              <a:rPr lang="en-US" sz="7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Funded by the Erasmus+ Program of the</a:t>
            </a:r>
            <a:r>
              <a:rPr lang="tr-TR" sz="7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 European Union. However, European </a:t>
            </a:r>
            <a:r>
              <a:rPr lang="en-US" sz="7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Commission and Turkish National Agency</a:t>
            </a:r>
            <a:r>
              <a:rPr lang="tr-TR" sz="7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cannot be held responsible for any use which</a:t>
            </a:r>
            <a:r>
              <a:rPr lang="tr-TR" sz="7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may be made of the information contained</a:t>
            </a:r>
            <a:r>
              <a:rPr lang="tr-TR" sz="7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 therein.</a:t>
            </a:r>
            <a:endParaRPr lang="tr-TR" sz="700" b="0" i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pic>
        <p:nvPicPr>
          <p:cNvPr id="1036" name="Picture 12" descr="D:\ZeynelT\Projeler\BİV\AvrupaBirligi\Logolar\Kucuk\eu_flag_co_funded_pos_rgb_right.jpg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253" y="6307260"/>
            <a:ext cx="1877558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k Köşesi Kesik Dikdörtgen 15"/>
          <p:cNvSpPr/>
          <p:nvPr userDrawn="1"/>
        </p:nvSpPr>
        <p:spPr>
          <a:xfrm>
            <a:off x="1588" y="596"/>
            <a:ext cx="5781357" cy="942963"/>
          </a:xfrm>
          <a:prstGeom prst="snip1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Metin kutusu 21"/>
          <p:cNvSpPr txBox="1"/>
          <p:nvPr userDrawn="1"/>
        </p:nvSpPr>
        <p:spPr>
          <a:xfrm>
            <a:off x="941626" y="239636"/>
            <a:ext cx="48286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dirty="0">
                <a:solidFill>
                  <a:schemeClr val="bg1"/>
                </a:solidFill>
              </a:rPr>
              <a:t>Toplumsal Medya Gönüllülüğüne Gençlerin Dâhil Edilmesi </a:t>
            </a:r>
          </a:p>
          <a:p>
            <a:r>
              <a:rPr lang="tr-TR" sz="1400" b="1" dirty="0" err="1">
                <a:solidFill>
                  <a:schemeClr val="bg1"/>
                </a:solidFill>
              </a:rPr>
              <a:t>Youth</a:t>
            </a:r>
            <a:r>
              <a:rPr lang="tr-TR" sz="1400" b="1" dirty="0">
                <a:solidFill>
                  <a:schemeClr val="bg1"/>
                </a:solidFill>
              </a:rPr>
              <a:t> Empowerment Through Community Media </a:t>
            </a:r>
            <a:r>
              <a:rPr lang="tr-TR" sz="1400" b="1" dirty="0" err="1">
                <a:solidFill>
                  <a:schemeClr val="bg1"/>
                </a:solidFill>
              </a:rPr>
              <a:t>Volunteering</a:t>
            </a:r>
            <a:endParaRPr lang="tr-TR" sz="1400" b="1" dirty="0">
              <a:solidFill>
                <a:schemeClr val="bg1"/>
              </a:solidFill>
            </a:endParaRPr>
          </a:p>
        </p:txBody>
      </p:sp>
      <p:pic>
        <p:nvPicPr>
          <p:cNvPr id="1039" name="Picture 15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169" y="40403"/>
            <a:ext cx="900000" cy="86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7662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 /><Relationship Id="rId13" Type="http://schemas.openxmlformats.org/officeDocument/2006/relationships/image" Target="../media/image20.png" /><Relationship Id="rId3" Type="http://schemas.openxmlformats.org/officeDocument/2006/relationships/image" Target="../media/image10.png" /><Relationship Id="rId7" Type="http://schemas.openxmlformats.org/officeDocument/2006/relationships/image" Target="../media/image14.PNG" /><Relationship Id="rId12" Type="http://schemas.openxmlformats.org/officeDocument/2006/relationships/image" Target="../media/image19.png" /><Relationship Id="rId17" Type="http://schemas.openxmlformats.org/officeDocument/2006/relationships/image" Target="../media/image24.png" /><Relationship Id="rId2" Type="http://schemas.openxmlformats.org/officeDocument/2006/relationships/image" Target="../media/image9.png" /><Relationship Id="rId16" Type="http://schemas.openxmlformats.org/officeDocument/2006/relationships/image" Target="../media/image23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3.png" /><Relationship Id="rId11" Type="http://schemas.openxmlformats.org/officeDocument/2006/relationships/image" Target="../media/image18.png" /><Relationship Id="rId5" Type="http://schemas.openxmlformats.org/officeDocument/2006/relationships/image" Target="../media/image12.png" /><Relationship Id="rId15" Type="http://schemas.openxmlformats.org/officeDocument/2006/relationships/image" Target="../media/image22.png" /><Relationship Id="rId10" Type="http://schemas.openxmlformats.org/officeDocument/2006/relationships/image" Target="../media/image17.png" /><Relationship Id="rId4" Type="http://schemas.openxmlformats.org/officeDocument/2006/relationships/image" Target="../media/image11.png" /><Relationship Id="rId9" Type="http://schemas.openxmlformats.org/officeDocument/2006/relationships/image" Target="../media/image16.png" /><Relationship Id="rId14" Type="http://schemas.openxmlformats.org/officeDocument/2006/relationships/image" Target="../media/image21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 /><Relationship Id="rId2" Type="http://schemas.openxmlformats.org/officeDocument/2006/relationships/hyperlink" Target="https://growingenterprises.eu/" TargetMode="Externa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26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 /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 /><Relationship Id="rId2" Type="http://schemas.openxmlformats.org/officeDocument/2006/relationships/image" Target="../media/image29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33.png" /><Relationship Id="rId4" Type="http://schemas.openxmlformats.org/officeDocument/2006/relationships/image" Target="../media/image32.png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5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7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9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41.pn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45.png" /><Relationship Id="rId5" Type="http://schemas.openxmlformats.org/officeDocument/2006/relationships/image" Target="../media/image44.png" /><Relationship Id="rId4" Type="http://schemas.openxmlformats.org/officeDocument/2006/relationships/image" Target="../media/image43.pn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47.pn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49.png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53.png" /><Relationship Id="rId5" Type="http://schemas.openxmlformats.org/officeDocument/2006/relationships/image" Target="../media/image52.png" /><Relationship Id="rId4" Type="http://schemas.openxmlformats.org/officeDocument/2006/relationships/image" Target="../media/image51.png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56.png" /><Relationship Id="rId4" Type="http://schemas.openxmlformats.org/officeDocument/2006/relationships/image" Target="../media/image55.png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59.png" /><Relationship Id="rId4" Type="http://schemas.openxmlformats.org/officeDocument/2006/relationships/image" Target="../media/image58.png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 /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63.png" /><Relationship Id="rId5" Type="http://schemas.openxmlformats.org/officeDocument/2006/relationships/image" Target="../media/image62.png" /><Relationship Id="rId4" Type="http://schemas.openxmlformats.org/officeDocument/2006/relationships/image" Target="../media/image61.png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 /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65.png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 /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1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 /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1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 /><Relationship Id="rId2" Type="http://schemas.openxmlformats.org/officeDocument/2006/relationships/notesSlide" Target="../notesSlides/notesSlide17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71.jpeg" /><Relationship Id="rId5" Type="http://schemas.openxmlformats.org/officeDocument/2006/relationships/image" Target="../media/image70.jpeg" /><Relationship Id="rId4" Type="http://schemas.openxmlformats.org/officeDocument/2006/relationships/image" Target="../media/image69.jpeg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 /><Relationship Id="rId2" Type="http://schemas.openxmlformats.org/officeDocument/2006/relationships/notesSlide" Target="../notesSlides/notesSlide18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75.jpeg" /><Relationship Id="rId5" Type="http://schemas.openxmlformats.org/officeDocument/2006/relationships/image" Target="../media/image74.jpeg" /><Relationship Id="rId4" Type="http://schemas.openxmlformats.org/officeDocument/2006/relationships/image" Target="../media/image73.jpeg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 /><Relationship Id="rId2" Type="http://schemas.openxmlformats.org/officeDocument/2006/relationships/notesSlide" Target="../notesSlides/notesSlide19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79.jpeg" /><Relationship Id="rId5" Type="http://schemas.openxmlformats.org/officeDocument/2006/relationships/image" Target="../media/image78.jpeg" /><Relationship Id="rId4" Type="http://schemas.openxmlformats.org/officeDocument/2006/relationships/image" Target="../media/image77.jpeg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 /><Relationship Id="rId2" Type="http://schemas.openxmlformats.org/officeDocument/2006/relationships/notesSlide" Target="../notesSlides/notesSlide20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83.jpeg" /><Relationship Id="rId5" Type="http://schemas.openxmlformats.org/officeDocument/2006/relationships/image" Target="../media/image82.jpeg" /><Relationship Id="rId4" Type="http://schemas.openxmlformats.org/officeDocument/2006/relationships/image" Target="../media/image81.jpeg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 /><Relationship Id="rId7" Type="http://schemas.microsoft.com/office/2007/relationships/hdphoto" Target="../media/hdphoto1.wdp" /><Relationship Id="rId2" Type="http://schemas.openxmlformats.org/officeDocument/2006/relationships/notesSlide" Target="../notesSlides/notesSlide21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85.png" /><Relationship Id="rId5" Type="http://schemas.openxmlformats.org/officeDocument/2006/relationships/image" Target="../media/image63.png" /><Relationship Id="rId4" Type="http://schemas.openxmlformats.org/officeDocument/2006/relationships/image" Target="../media/image67.png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 /><Relationship Id="rId1" Type="http://schemas.openxmlformats.org/officeDocument/2006/relationships/slideLayout" Target="../slideLayouts/slideLayout1.xml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 /><Relationship Id="rId2" Type="http://schemas.openxmlformats.org/officeDocument/2006/relationships/notesSlide" Target="../notesSlides/notesSlide23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89.png" /><Relationship Id="rId5" Type="http://schemas.openxmlformats.org/officeDocument/2006/relationships/image" Target="../media/image88.png" /><Relationship Id="rId4" Type="http://schemas.openxmlformats.org/officeDocument/2006/relationships/image" Target="../media/image87.png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aev.at/" TargetMode="External" /><Relationship Id="rId2" Type="http://schemas.openxmlformats.org/officeDocument/2006/relationships/notesSlide" Target="../notesSlides/notesSlide24.xml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90.png" /><Relationship Id="rId4" Type="http://schemas.openxmlformats.org/officeDocument/2006/relationships/hyperlink" Target="mailto:info@vaev.at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ZeynelT\Projeler\BİV\AvrupaBirligi\TODOLIST\SunumImages\socialmedialo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56" y="2110611"/>
            <a:ext cx="4257836" cy="374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2378584" y="1790636"/>
            <a:ext cx="6192688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tr-TR" sz="27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2019-1-TR01-KA205-066443</a:t>
            </a:r>
          </a:p>
          <a:p>
            <a:pPr algn="r"/>
            <a:endParaRPr lang="tr-TR" sz="27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</a:endParaRPr>
          </a:p>
          <a:p>
            <a:pPr algn="r"/>
            <a:r>
              <a:rPr lang="tr-TR" sz="27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Toplumsal Medya </a:t>
            </a:r>
          </a:p>
          <a:p>
            <a:pPr algn="r"/>
            <a:r>
              <a:rPr lang="tr-TR" sz="27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Gönüllülüğüne</a:t>
            </a:r>
          </a:p>
          <a:p>
            <a:pPr algn="r"/>
            <a:r>
              <a:rPr lang="tr-TR" sz="27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Gençlerin Dâhil Edilmesi </a:t>
            </a:r>
          </a:p>
          <a:p>
            <a:pPr algn="r"/>
            <a:endParaRPr lang="tr-TR" sz="27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</a:endParaRPr>
          </a:p>
          <a:p>
            <a:pPr algn="r"/>
            <a:r>
              <a:rPr lang="en-US" sz="27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Youth Empowerment through</a:t>
            </a:r>
          </a:p>
          <a:p>
            <a:pPr algn="r"/>
            <a:r>
              <a:rPr lang="en-US" sz="27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Community Media Volunteering</a:t>
            </a:r>
          </a:p>
        </p:txBody>
      </p:sp>
    </p:spTree>
    <p:extLst>
      <p:ext uri="{BB962C8B-B14F-4D97-AF65-F5344CB8AC3E}">
        <p14:creationId xmlns:p14="http://schemas.microsoft.com/office/powerpoint/2010/main" val="42333792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tin Kutusu 2"/>
          <p:cNvSpPr txBox="1">
            <a:spLocks noChangeArrowheads="1"/>
          </p:cNvSpPr>
          <p:nvPr/>
        </p:nvSpPr>
        <p:spPr bwMode="auto">
          <a:xfrm>
            <a:off x="0" y="1916832"/>
            <a:ext cx="9144000" cy="3888432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sz="2000" b="1" dirty="0">
                <a:effectLst/>
                <a:latin typeface="Calibri"/>
                <a:ea typeface="Calibri"/>
                <a:cs typeface="Times New Roman"/>
              </a:rPr>
              <a:t>    </a:t>
            </a:r>
            <a:endParaRPr lang="tr-TR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Metin Kutusu 2"/>
          <p:cNvSpPr txBox="1">
            <a:spLocks noChangeArrowheads="1"/>
          </p:cNvSpPr>
          <p:nvPr/>
        </p:nvSpPr>
        <p:spPr bwMode="auto">
          <a:xfrm>
            <a:off x="-2456" y="1502177"/>
            <a:ext cx="9146456" cy="414655"/>
          </a:xfrm>
          <a:prstGeom prst="rect">
            <a:avLst/>
          </a:prstGeom>
          <a:solidFill>
            <a:srgbClr val="ED837B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effectLst/>
                <a:latin typeface="Calibri"/>
                <a:ea typeface="Calibri"/>
                <a:cs typeface="Times New Roman"/>
              </a:rPr>
              <a:t>    About VAEV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79512" y="1935262"/>
            <a:ext cx="403244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Non-governmental organisation located in Vienna, Austria</a:t>
            </a:r>
          </a:p>
          <a:p>
            <a:endParaRPr lang="tr-TR" dirty="0"/>
          </a:p>
          <a:p>
            <a:r>
              <a:rPr lang="en-GB" dirty="0"/>
              <a:t>We aim to;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focus attention of the community on social issues of underprivileged people.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/>
              <a:t>work</a:t>
            </a:r>
            <a:r>
              <a:rPr lang="en-GB"/>
              <a:t> </a:t>
            </a:r>
            <a:r>
              <a:rPr lang="tr-TR"/>
              <a:t>on</a:t>
            </a:r>
            <a:r>
              <a:rPr lang="en-GB"/>
              <a:t> </a:t>
            </a:r>
            <a:r>
              <a:rPr lang="en-GB" dirty="0"/>
              <a:t>youth social integration issues.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promote personal development, health and employment prospects of disengaged and vulnerable people through volunteering and coaching.</a:t>
            </a:r>
            <a:endParaRPr lang="en-GB" b="1" dirty="0"/>
          </a:p>
        </p:txBody>
      </p:sp>
      <p:pic>
        <p:nvPicPr>
          <p:cNvPr id="8" name="Picture 3" descr="A close up of a map&#10;&#10;Description generated with very high confidence">
            <a:extLst>
              <a:ext uri="{FF2B5EF4-FFF2-40B4-BE49-F238E27FC236}">
                <a16:creationId xmlns:a16="http://schemas.microsoft.com/office/drawing/2014/main" id="{ADA9C845-CCC1-435A-AA10-F9E286EBE8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916832"/>
            <a:ext cx="4932040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12926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47211;p42">
            <a:extLst>
              <a:ext uri="{FF2B5EF4-FFF2-40B4-BE49-F238E27FC236}">
                <a16:creationId xmlns:a16="http://schemas.microsoft.com/office/drawing/2014/main" id="{E4777F27-7D33-7A49-B068-911A362E00BC}"/>
              </a:ext>
            </a:extLst>
          </p:cNvPr>
          <p:cNvSpPr txBox="1">
            <a:spLocks noGrp="1"/>
          </p:cNvSpPr>
          <p:nvPr/>
        </p:nvSpPr>
        <p:spPr>
          <a:xfrm>
            <a:off x="1718642" y="3969054"/>
            <a:ext cx="1653478" cy="439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Ubuntu"/>
              <a:buNone/>
              <a:defRPr sz="1400" b="0" i="0" u="none" strike="noStrike" cap="none">
                <a:solidFill>
                  <a:schemeClr val="accent2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Ubuntu"/>
              <a:buNone/>
              <a:defRPr sz="1400" b="0" i="0" u="none" strike="noStrike" cap="none">
                <a:solidFill>
                  <a:schemeClr val="accent2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Ubuntu"/>
              <a:buNone/>
              <a:defRPr sz="1400" b="0" i="0" u="none" strike="noStrike" cap="none">
                <a:solidFill>
                  <a:schemeClr val="accent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Ubuntu"/>
              <a:buNone/>
              <a:defRPr sz="1400" b="0" i="0" u="none" strike="noStrike" cap="none">
                <a:solidFill>
                  <a:schemeClr val="accent2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Ubuntu"/>
              <a:buNone/>
              <a:defRPr sz="1400" b="0" i="0" u="none" strike="noStrike" cap="none">
                <a:solidFill>
                  <a:schemeClr val="accent2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Ubuntu"/>
              <a:buNone/>
              <a:defRPr sz="1400" b="0" i="0" u="none" strike="noStrike" cap="none">
                <a:solidFill>
                  <a:schemeClr val="accent2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Ubuntu"/>
              <a:buNone/>
              <a:defRPr sz="1400" b="0" i="0" u="none" strike="noStrike" cap="none">
                <a:solidFill>
                  <a:schemeClr val="accent2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Ubuntu"/>
              <a:buNone/>
              <a:defRPr sz="1400" b="0" i="0" u="none" strike="noStrike" cap="none">
                <a:solidFill>
                  <a:schemeClr val="accent2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Ubuntu"/>
              <a:buNone/>
              <a:defRPr sz="1400" b="0" i="0" u="none" strike="noStrike" cap="none">
                <a:solidFill>
                  <a:schemeClr val="accent2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 dirty="0"/>
              <a:t>CM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/>
              <a:t>Volunteering</a:t>
            </a:r>
          </a:p>
        </p:txBody>
      </p:sp>
      <p:grpSp>
        <p:nvGrpSpPr>
          <p:cNvPr id="49" name="Google Shape;51325;p58">
            <a:extLst>
              <a:ext uri="{FF2B5EF4-FFF2-40B4-BE49-F238E27FC236}">
                <a16:creationId xmlns:a16="http://schemas.microsoft.com/office/drawing/2014/main" id="{5C33FC9E-C1F5-664E-9E1E-6825A35A5C66}"/>
              </a:ext>
            </a:extLst>
          </p:cNvPr>
          <p:cNvGrpSpPr/>
          <p:nvPr/>
        </p:nvGrpSpPr>
        <p:grpSpPr>
          <a:xfrm>
            <a:off x="1996551" y="2133254"/>
            <a:ext cx="4887599" cy="2302798"/>
            <a:chOff x="634175" y="2986275"/>
            <a:chExt cx="3147949" cy="1458344"/>
          </a:xfrm>
          <a:solidFill>
            <a:schemeClr val="tx2">
              <a:lumMod val="90000"/>
            </a:schemeClr>
          </a:solidFill>
        </p:grpSpPr>
        <p:cxnSp>
          <p:nvCxnSpPr>
            <p:cNvPr id="41" name="Google Shape;51326;p58">
              <a:extLst>
                <a:ext uri="{FF2B5EF4-FFF2-40B4-BE49-F238E27FC236}">
                  <a16:creationId xmlns:a16="http://schemas.microsoft.com/office/drawing/2014/main" id="{67B7474E-813E-5B4B-B4D8-A34B044AD3F6}"/>
                </a:ext>
              </a:extLst>
            </p:cNvPr>
            <p:cNvCxnSpPr/>
            <p:nvPr/>
          </p:nvCxnSpPr>
          <p:spPr>
            <a:xfrm>
              <a:off x="929975" y="3577875"/>
              <a:ext cx="591300" cy="275100"/>
            </a:xfrm>
            <a:prstGeom prst="straightConnector1">
              <a:avLst/>
            </a:prstGeom>
            <a:grpFill/>
            <a:ln w="19050" cap="flat" cmpd="sng">
              <a:solidFill>
                <a:srgbClr val="435D7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" name="Google Shape;51329;p58">
              <a:extLst>
                <a:ext uri="{FF2B5EF4-FFF2-40B4-BE49-F238E27FC236}">
                  <a16:creationId xmlns:a16="http://schemas.microsoft.com/office/drawing/2014/main" id="{43058AB1-92D1-D84B-BF80-26A5D581CAEC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1521366" y="3577919"/>
              <a:ext cx="686700" cy="275100"/>
            </a:xfrm>
            <a:prstGeom prst="straightConnector1">
              <a:avLst/>
            </a:prstGeom>
            <a:grpFill/>
            <a:ln w="19050" cap="flat" cmpd="sng">
              <a:solidFill>
                <a:srgbClr val="435D7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" name="Google Shape;51331;p58">
              <a:extLst>
                <a:ext uri="{FF2B5EF4-FFF2-40B4-BE49-F238E27FC236}">
                  <a16:creationId xmlns:a16="http://schemas.microsoft.com/office/drawing/2014/main" id="{A726544D-8BF6-194A-AD37-BF4D5C73CF8E}"/>
                </a:ext>
              </a:extLst>
            </p:cNvPr>
            <p:cNvCxnSpPr>
              <a:cxnSpLocks/>
            </p:cNvCxnSpPr>
            <p:nvPr/>
          </p:nvCxnSpPr>
          <p:spPr>
            <a:xfrm>
              <a:off x="2208152" y="3577875"/>
              <a:ext cx="686700" cy="275100"/>
            </a:xfrm>
            <a:prstGeom prst="straightConnector1">
              <a:avLst/>
            </a:prstGeom>
            <a:grpFill/>
            <a:ln w="19050" cap="flat" cmpd="sng">
              <a:solidFill>
                <a:srgbClr val="435D7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" name="Google Shape;51333;p58">
              <a:extLst>
                <a:ext uri="{FF2B5EF4-FFF2-40B4-BE49-F238E27FC236}">
                  <a16:creationId xmlns:a16="http://schemas.microsoft.com/office/drawing/2014/main" id="{CE4F06C8-7944-3249-8CF7-558ACA4D55CF}"/>
                </a:ext>
              </a:extLst>
            </p:cNvPr>
            <p:cNvCxnSpPr/>
            <p:nvPr/>
          </p:nvCxnSpPr>
          <p:spPr>
            <a:xfrm rot="10800000" flipH="1">
              <a:off x="2894933" y="3577918"/>
              <a:ext cx="591300" cy="275100"/>
            </a:xfrm>
            <a:prstGeom prst="straightConnector1">
              <a:avLst/>
            </a:prstGeom>
            <a:grpFill/>
            <a:ln w="19050" cap="flat" cmpd="sng">
              <a:solidFill>
                <a:srgbClr val="435D7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5" name="Google Shape;51334;p58">
              <a:extLst>
                <a:ext uri="{FF2B5EF4-FFF2-40B4-BE49-F238E27FC236}">
                  <a16:creationId xmlns:a16="http://schemas.microsoft.com/office/drawing/2014/main" id="{1F60E5B2-9244-2A41-ADC2-1C7DF864A7E3}"/>
                </a:ext>
              </a:extLst>
            </p:cNvPr>
            <p:cNvSpPr/>
            <p:nvPr/>
          </p:nvSpPr>
          <p:spPr>
            <a:xfrm>
              <a:off x="3190524" y="2986275"/>
              <a:ext cx="591600" cy="591600"/>
            </a:xfrm>
            <a:prstGeom prst="ellipse">
              <a:avLst/>
            </a:prstGeom>
            <a:grpFill/>
            <a:ln w="19050" cap="flat" cmpd="sng">
              <a:solidFill>
                <a:srgbClr val="435D7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C3B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51327;p58">
              <a:extLst>
                <a:ext uri="{FF2B5EF4-FFF2-40B4-BE49-F238E27FC236}">
                  <a16:creationId xmlns:a16="http://schemas.microsoft.com/office/drawing/2014/main" id="{576E23CC-17E7-7E4C-A6DA-2F82B8562DEC}"/>
                </a:ext>
              </a:extLst>
            </p:cNvPr>
            <p:cNvSpPr/>
            <p:nvPr/>
          </p:nvSpPr>
          <p:spPr>
            <a:xfrm>
              <a:off x="634175" y="2986275"/>
              <a:ext cx="591600" cy="591600"/>
            </a:xfrm>
            <a:prstGeom prst="ellipse">
              <a:avLst/>
            </a:prstGeom>
            <a:grpFill/>
            <a:ln w="19050" cap="flat" cmpd="sng">
              <a:solidFill>
                <a:srgbClr val="435D7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 dirty="0">
                <a:solidFill>
                  <a:srgbClr val="00C3B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51332;p58">
              <a:extLst>
                <a:ext uri="{FF2B5EF4-FFF2-40B4-BE49-F238E27FC236}">
                  <a16:creationId xmlns:a16="http://schemas.microsoft.com/office/drawing/2014/main" id="{7CDF4402-DDBC-2241-A59F-D79E18DF2C64}"/>
                </a:ext>
              </a:extLst>
            </p:cNvPr>
            <p:cNvSpPr/>
            <p:nvPr/>
          </p:nvSpPr>
          <p:spPr>
            <a:xfrm>
              <a:off x="2599133" y="3853018"/>
              <a:ext cx="591600" cy="591600"/>
            </a:xfrm>
            <a:prstGeom prst="ellipse">
              <a:avLst/>
            </a:prstGeom>
            <a:grpFill/>
            <a:ln w="19050" cap="flat" cmpd="sng">
              <a:solidFill>
                <a:srgbClr val="435D7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C3B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51328;p58">
              <a:extLst>
                <a:ext uri="{FF2B5EF4-FFF2-40B4-BE49-F238E27FC236}">
                  <a16:creationId xmlns:a16="http://schemas.microsoft.com/office/drawing/2014/main" id="{FD124EDB-2DA3-7046-964D-EA822337A20C}"/>
                </a:ext>
              </a:extLst>
            </p:cNvPr>
            <p:cNvSpPr/>
            <p:nvPr/>
          </p:nvSpPr>
          <p:spPr>
            <a:xfrm>
              <a:off x="1225566" y="3853019"/>
              <a:ext cx="591600" cy="591600"/>
            </a:xfrm>
            <a:prstGeom prst="ellipse">
              <a:avLst/>
            </a:prstGeom>
            <a:grpFill/>
            <a:ln w="19050" cap="flat" cmpd="sng">
              <a:solidFill>
                <a:srgbClr val="435D7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1" name="Google Shape;47217;p42">
            <a:extLst>
              <a:ext uri="{FF2B5EF4-FFF2-40B4-BE49-F238E27FC236}">
                <a16:creationId xmlns:a16="http://schemas.microsoft.com/office/drawing/2014/main" id="{FE5ECBFC-C030-DE48-B7E9-9207D01D6990}"/>
              </a:ext>
            </a:extLst>
          </p:cNvPr>
          <p:cNvSpPr txBox="1">
            <a:spLocks noGrp="1"/>
          </p:cNvSpPr>
          <p:nvPr/>
        </p:nvSpPr>
        <p:spPr>
          <a:xfrm>
            <a:off x="1629079" y="2483241"/>
            <a:ext cx="1653479" cy="28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Quicksand"/>
              <a:buNone/>
              <a:defRPr sz="1800" b="1" i="0" u="none" strike="noStrike" cap="none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Ubuntu"/>
              <a:buNone/>
              <a:defRPr sz="1400" b="0" i="0" u="none" strike="noStrike" cap="none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Ubuntu"/>
              <a:buNone/>
              <a:defRPr sz="1400" b="0" i="0" u="none" strike="noStrike" cap="none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Ubuntu"/>
              <a:buNone/>
              <a:defRPr sz="1400" b="0" i="0" u="none" strike="noStrike" cap="none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Ubuntu"/>
              <a:buNone/>
              <a:defRPr sz="1400" b="0" i="0" u="none" strike="noStrike" cap="none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Ubuntu"/>
              <a:buNone/>
              <a:defRPr sz="1400" b="0" i="0" u="none" strike="noStrike" cap="none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Ubuntu"/>
              <a:buNone/>
              <a:defRPr sz="1400" b="0" i="0" u="none" strike="noStrike" cap="none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Ubuntu"/>
              <a:buNone/>
              <a:defRPr sz="1400" b="0" i="0" u="none" strike="noStrike" cap="none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Ubuntu"/>
              <a:buNone/>
              <a:defRPr sz="1400" b="0" i="0" u="none" strike="noStrike" cap="none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chemeClr val="tx2">
                    <a:lumMod val="20000"/>
                    <a:lumOff val="80000"/>
                  </a:schemeClr>
                </a:solidFill>
              </a:rPr>
              <a:t>School</a:t>
            </a:r>
            <a:endParaRPr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3" name="Google Shape;47217;p42">
            <a:extLst>
              <a:ext uri="{FF2B5EF4-FFF2-40B4-BE49-F238E27FC236}">
                <a16:creationId xmlns:a16="http://schemas.microsoft.com/office/drawing/2014/main" id="{D958DF9A-4326-D846-A323-3532ABA79141}"/>
              </a:ext>
            </a:extLst>
          </p:cNvPr>
          <p:cNvSpPr txBox="1">
            <a:spLocks/>
          </p:cNvSpPr>
          <p:nvPr/>
        </p:nvSpPr>
        <p:spPr>
          <a:xfrm>
            <a:off x="5292806" y="3771642"/>
            <a:ext cx="1653479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/>
            <a:r>
              <a:rPr lang="de-DE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VET</a:t>
            </a:r>
          </a:p>
        </p:txBody>
      </p:sp>
      <p:sp>
        <p:nvSpPr>
          <p:cNvPr id="55" name="Google Shape;47217;p42">
            <a:extLst>
              <a:ext uri="{FF2B5EF4-FFF2-40B4-BE49-F238E27FC236}">
                <a16:creationId xmlns:a16="http://schemas.microsoft.com/office/drawing/2014/main" id="{818BDFB5-E188-614B-8CEB-E48F16F6134E}"/>
              </a:ext>
            </a:extLst>
          </p:cNvPr>
          <p:cNvSpPr txBox="1">
            <a:spLocks/>
          </p:cNvSpPr>
          <p:nvPr/>
        </p:nvSpPr>
        <p:spPr>
          <a:xfrm>
            <a:off x="2994523" y="3840658"/>
            <a:ext cx="1653479" cy="28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/>
            <a:r>
              <a:rPr lang="de-DE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Youth</a:t>
            </a:r>
          </a:p>
        </p:txBody>
      </p:sp>
      <p:sp>
        <p:nvSpPr>
          <p:cNvPr id="57" name="Google Shape;47217;p42">
            <a:extLst>
              <a:ext uri="{FF2B5EF4-FFF2-40B4-BE49-F238E27FC236}">
                <a16:creationId xmlns:a16="http://schemas.microsoft.com/office/drawing/2014/main" id="{3FFA9E2E-BD11-A74A-B86B-10B9D0BD1F89}"/>
              </a:ext>
            </a:extLst>
          </p:cNvPr>
          <p:cNvSpPr txBox="1">
            <a:spLocks/>
          </p:cNvSpPr>
          <p:nvPr/>
        </p:nvSpPr>
        <p:spPr>
          <a:xfrm>
            <a:off x="6134558" y="2458066"/>
            <a:ext cx="1653479" cy="28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/>
            <a:r>
              <a:rPr lang="de-DE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Adult</a:t>
            </a:r>
          </a:p>
        </p:txBody>
      </p:sp>
      <p:pic>
        <p:nvPicPr>
          <p:cNvPr id="59" name="Picture 58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09E61087-06FB-5545-A0C9-DE9B56CE8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409" y="1608379"/>
            <a:ext cx="1367592" cy="1367592"/>
          </a:xfrm>
          <a:prstGeom prst="rect">
            <a:avLst/>
          </a:prstGeom>
        </p:spPr>
      </p:pic>
      <p:sp>
        <p:nvSpPr>
          <p:cNvPr id="61" name="Google Shape;47216;p42">
            <a:extLst>
              <a:ext uri="{FF2B5EF4-FFF2-40B4-BE49-F238E27FC236}">
                <a16:creationId xmlns:a16="http://schemas.microsoft.com/office/drawing/2014/main" id="{A1098D84-E719-6A4E-9678-698A7E37ADFE}"/>
              </a:ext>
            </a:extLst>
          </p:cNvPr>
          <p:cNvSpPr txBox="1">
            <a:spLocks/>
          </p:cNvSpPr>
          <p:nvPr/>
        </p:nvSpPr>
        <p:spPr>
          <a:xfrm>
            <a:off x="1339927" y="2975971"/>
            <a:ext cx="918536" cy="439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/>
            <a:r>
              <a:rPr lang="en-US" dirty="0"/>
              <a:t>Profiles</a:t>
            </a: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855FB8C1-DF7A-EC40-BC75-86F2FD1236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828" y="1608379"/>
            <a:ext cx="826522" cy="396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64" descr="Diagram&#10;&#10;Description automatically generated with low confidence">
            <a:extLst>
              <a:ext uri="{FF2B5EF4-FFF2-40B4-BE49-F238E27FC236}">
                <a16:creationId xmlns:a16="http://schemas.microsoft.com/office/drawing/2014/main" id="{5EE0E165-73BE-AB42-9F4F-262A4622B2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8416" y="4464073"/>
            <a:ext cx="1214389" cy="1223589"/>
          </a:xfrm>
          <a:prstGeom prst="rect">
            <a:avLst/>
          </a:prstGeom>
        </p:spPr>
      </p:pic>
      <p:pic>
        <p:nvPicPr>
          <p:cNvPr id="67" name="Picture 66" descr="Logo&#10;&#10;Description automatically generated">
            <a:extLst>
              <a:ext uri="{FF2B5EF4-FFF2-40B4-BE49-F238E27FC236}">
                <a16:creationId xmlns:a16="http://schemas.microsoft.com/office/drawing/2014/main" id="{1695343C-1C51-C248-8EE4-219D2E17BC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6458" y="4188992"/>
            <a:ext cx="2024599" cy="1223589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598B6BCC-77D1-CE45-B4F0-1E6A02A86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766" y="3344452"/>
            <a:ext cx="750248" cy="750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70" descr="A picture containing diagram&#10;&#10;Description automatically generated">
            <a:extLst>
              <a:ext uri="{FF2B5EF4-FFF2-40B4-BE49-F238E27FC236}">
                <a16:creationId xmlns:a16="http://schemas.microsoft.com/office/drawing/2014/main" id="{0F4D52CE-9F0E-1A4A-A7AF-859EC3CCA3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81783" y="4983769"/>
            <a:ext cx="934166" cy="934166"/>
          </a:xfrm>
          <a:prstGeom prst="rect">
            <a:avLst/>
          </a:prstGeom>
        </p:spPr>
      </p:pic>
      <p:pic>
        <p:nvPicPr>
          <p:cNvPr id="73" name="Picture 7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20A83D77-15F6-DE4E-AF0B-27F4DFE75E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53627" y="2269948"/>
            <a:ext cx="1199178" cy="1050708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66F23781-EB35-2647-8862-EE2D655B2A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81525" y="1636745"/>
            <a:ext cx="1210449" cy="686239"/>
          </a:xfrm>
          <a:prstGeom prst="rect">
            <a:avLst/>
          </a:prstGeom>
        </p:spPr>
      </p:pic>
      <p:sp>
        <p:nvSpPr>
          <p:cNvPr id="77" name="Google Shape;47211;p42">
            <a:extLst>
              <a:ext uri="{FF2B5EF4-FFF2-40B4-BE49-F238E27FC236}">
                <a16:creationId xmlns:a16="http://schemas.microsoft.com/office/drawing/2014/main" id="{9D2E6279-7D63-DB46-8307-50EE1C8455BB}"/>
              </a:ext>
            </a:extLst>
          </p:cNvPr>
          <p:cNvSpPr txBox="1">
            <a:spLocks/>
          </p:cNvSpPr>
          <p:nvPr/>
        </p:nvSpPr>
        <p:spPr>
          <a:xfrm>
            <a:off x="4290218" y="1983364"/>
            <a:ext cx="2256000" cy="5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/>
            <a:r>
              <a:rPr lang="de-DE" sz="1200" dirty="0"/>
              <a:t>DigiAdults</a:t>
            </a:r>
          </a:p>
        </p:txBody>
      </p:sp>
      <p:pic>
        <p:nvPicPr>
          <p:cNvPr id="79" name="Picture 78" descr="Logo&#10;&#10;Description automatically generated">
            <a:extLst>
              <a:ext uri="{FF2B5EF4-FFF2-40B4-BE49-F238E27FC236}">
                <a16:creationId xmlns:a16="http://schemas.microsoft.com/office/drawing/2014/main" id="{AD2523E9-FCD7-624D-B257-005C9E2DF1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5303" y="1037427"/>
            <a:ext cx="1892928" cy="1338434"/>
          </a:xfrm>
          <a:prstGeom prst="rect">
            <a:avLst/>
          </a:prstGeom>
        </p:spPr>
      </p:pic>
      <p:pic>
        <p:nvPicPr>
          <p:cNvPr id="81" name="Picture 80" descr="Text&#10;&#10;Description automatically generated with medium confidence">
            <a:extLst>
              <a:ext uri="{FF2B5EF4-FFF2-40B4-BE49-F238E27FC236}">
                <a16:creationId xmlns:a16="http://schemas.microsoft.com/office/drawing/2014/main" id="{3DA627DB-2992-3343-8600-322E2D9635C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82781" y="1112978"/>
            <a:ext cx="600750" cy="934166"/>
          </a:xfrm>
          <a:prstGeom prst="rect">
            <a:avLst/>
          </a:prstGeom>
        </p:spPr>
      </p:pic>
      <p:sp>
        <p:nvSpPr>
          <p:cNvPr id="83" name="Google Shape;47216;p42">
            <a:extLst>
              <a:ext uri="{FF2B5EF4-FFF2-40B4-BE49-F238E27FC236}">
                <a16:creationId xmlns:a16="http://schemas.microsoft.com/office/drawing/2014/main" id="{AFB6B0DE-38DC-3444-866F-3C23B48EC4FB}"/>
              </a:ext>
            </a:extLst>
          </p:cNvPr>
          <p:cNvSpPr txBox="1">
            <a:spLocks/>
          </p:cNvSpPr>
          <p:nvPr/>
        </p:nvSpPr>
        <p:spPr>
          <a:xfrm>
            <a:off x="3859019" y="3457798"/>
            <a:ext cx="1653478" cy="439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/>
            <a:r>
              <a:rPr lang="en-US" sz="1200" dirty="0"/>
              <a:t>DIGIVET</a:t>
            </a:r>
          </a:p>
        </p:txBody>
      </p:sp>
      <p:pic>
        <p:nvPicPr>
          <p:cNvPr id="85" name="Picture 84" descr="Text&#10;&#10;Description automatically generated with low confidence">
            <a:extLst>
              <a:ext uri="{FF2B5EF4-FFF2-40B4-BE49-F238E27FC236}">
                <a16:creationId xmlns:a16="http://schemas.microsoft.com/office/drawing/2014/main" id="{F28AAAB6-DD8B-3C4D-BE0A-C0122B530F7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69139" y="940065"/>
            <a:ext cx="2082479" cy="827736"/>
          </a:xfrm>
          <a:prstGeom prst="rect">
            <a:avLst/>
          </a:prstGeom>
        </p:spPr>
      </p:pic>
      <p:pic>
        <p:nvPicPr>
          <p:cNvPr id="87" name="Picture 86" descr="Shape&#10;&#10;Description automatically generated">
            <a:extLst>
              <a:ext uri="{FF2B5EF4-FFF2-40B4-BE49-F238E27FC236}">
                <a16:creationId xmlns:a16="http://schemas.microsoft.com/office/drawing/2014/main" id="{3075C41F-EC6D-FC44-A051-688627E32A0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43003" y="2380649"/>
            <a:ext cx="1404165" cy="779626"/>
          </a:xfrm>
          <a:prstGeom prst="rect">
            <a:avLst/>
          </a:prstGeom>
        </p:spPr>
      </p:pic>
      <p:pic>
        <p:nvPicPr>
          <p:cNvPr id="89" name="Picture 88" descr="A picture containing text&#10;&#10;Description automatically generated">
            <a:extLst>
              <a:ext uri="{FF2B5EF4-FFF2-40B4-BE49-F238E27FC236}">
                <a16:creationId xmlns:a16="http://schemas.microsoft.com/office/drawing/2014/main" id="{AB822228-B88A-924D-AB5D-C70168BA760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04478" y="3253129"/>
            <a:ext cx="1778394" cy="332871"/>
          </a:xfrm>
          <a:prstGeom prst="rect">
            <a:avLst/>
          </a:prstGeom>
        </p:spPr>
      </p:pic>
      <p:sp>
        <p:nvSpPr>
          <p:cNvPr id="91" name="Google Shape;47216;p42">
            <a:extLst>
              <a:ext uri="{FF2B5EF4-FFF2-40B4-BE49-F238E27FC236}">
                <a16:creationId xmlns:a16="http://schemas.microsoft.com/office/drawing/2014/main" id="{19DB7E45-2410-6F4E-BF51-B4DBAD7C7739}"/>
              </a:ext>
            </a:extLst>
          </p:cNvPr>
          <p:cNvSpPr txBox="1">
            <a:spLocks/>
          </p:cNvSpPr>
          <p:nvPr/>
        </p:nvSpPr>
        <p:spPr>
          <a:xfrm>
            <a:off x="430725" y="3911151"/>
            <a:ext cx="1653478" cy="439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/>
            <a:r>
              <a:rPr lang="en-US" sz="1200" dirty="0"/>
              <a:t>E-Volunteering</a:t>
            </a:r>
          </a:p>
        </p:txBody>
      </p:sp>
      <p:pic>
        <p:nvPicPr>
          <p:cNvPr id="93" name="Picture 9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4D3BCEA-4FB3-D44F-8EBD-1FEF192C573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92664" y="4535191"/>
            <a:ext cx="1989150" cy="434412"/>
          </a:xfrm>
          <a:prstGeom prst="rect">
            <a:avLst/>
          </a:prstGeom>
        </p:spPr>
      </p:pic>
      <p:pic>
        <p:nvPicPr>
          <p:cNvPr id="95" name="Picture 94" descr="Logo&#10;&#10;Description automatically generated">
            <a:extLst>
              <a:ext uri="{FF2B5EF4-FFF2-40B4-BE49-F238E27FC236}">
                <a16:creationId xmlns:a16="http://schemas.microsoft.com/office/drawing/2014/main" id="{061E0FD8-504C-EC4E-9641-E2414BAECA4B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b="20826"/>
          <a:stretch/>
        </p:blipFill>
        <p:spPr>
          <a:xfrm>
            <a:off x="3209622" y="4520083"/>
            <a:ext cx="1314428" cy="393211"/>
          </a:xfrm>
          <a:prstGeom prst="rect">
            <a:avLst/>
          </a:prstGeom>
        </p:spPr>
      </p:pic>
      <p:pic>
        <p:nvPicPr>
          <p:cNvPr id="97" name="Picture 96" descr="Logo&#10;&#10;Description automatically generated">
            <a:extLst>
              <a:ext uri="{FF2B5EF4-FFF2-40B4-BE49-F238E27FC236}">
                <a16:creationId xmlns:a16="http://schemas.microsoft.com/office/drawing/2014/main" id="{56A5065F-CECB-F04E-9542-0ACE5CF9BD6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02729" y="1597478"/>
            <a:ext cx="1010547" cy="94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695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82A99-79FC-B143-B910-18560293C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>
              <a:buNone/>
            </a:pPr>
            <a:r>
              <a:rPr lang="de-AT" b="1" dirty="0"/>
              <a:t>GEM - </a:t>
            </a:r>
            <a:r>
              <a:rPr lang="de-AT" b="1" dirty="0" err="1"/>
              <a:t>Helping</a:t>
            </a:r>
            <a:r>
              <a:rPr lang="de-AT" b="1" dirty="0"/>
              <a:t> </a:t>
            </a:r>
            <a:r>
              <a:rPr lang="de-AT" b="1"/>
              <a:t>Enterprises Grow</a:t>
            </a:r>
            <a:r>
              <a:rPr lang="tr-TR" b="1" dirty="0"/>
              <a:t> </a:t>
            </a:r>
            <a:r>
              <a:rPr lang="en-US" sz="2400" b="1" u="sng">
                <a:solidFill>
                  <a:srgbClr val="0563C1"/>
                </a:solidFill>
                <a:latin typeface="Calibri" pitchFamily="34"/>
                <a:hlinkClick r:id="rId2"/>
              </a:rPr>
              <a:t>https</a:t>
            </a:r>
            <a:r>
              <a:rPr lang="en-US" sz="2400" b="1" u="sng" dirty="0">
                <a:solidFill>
                  <a:srgbClr val="0563C1"/>
                </a:solidFill>
                <a:latin typeface="Calibri" pitchFamily="34"/>
                <a:hlinkClick r:id="rId2"/>
              </a:rPr>
              <a:t>://growingenterprises.eu/</a:t>
            </a:r>
            <a:r>
              <a:rPr lang="en-US" sz="2400" b="1" u="sng" dirty="0">
                <a:solidFill>
                  <a:srgbClr val="0563C1"/>
                </a:solidFill>
                <a:latin typeface="Calibri" pitchFamily="34"/>
              </a:rPr>
              <a:t> </a:t>
            </a:r>
            <a:r>
              <a:rPr lang="de-AT" sz="2400" b="1" dirty="0"/>
              <a:t> </a:t>
            </a:r>
          </a:p>
          <a:p>
            <a:pPr marL="0" indent="0">
              <a:buNone/>
            </a:pPr>
            <a:endParaRPr lang="en-AT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72A216F-C687-3D4C-8A9C-7EED1E70DB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186277"/>
            <a:ext cx="6146800" cy="401104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F5C2AB-523D-3D4E-A330-5E6CF90FA9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4806" y="4621560"/>
            <a:ext cx="2319766" cy="140114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5563215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82A99-79FC-B143-B910-18560293C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marL="0" indent="0">
              <a:buNone/>
            </a:pPr>
            <a:r>
              <a:rPr lang="de-AT" b="1" dirty="0"/>
              <a:t>GEM Practical Handbook </a:t>
            </a:r>
          </a:p>
          <a:p>
            <a:pPr marL="0" indent="0">
              <a:buNone/>
            </a:pPr>
            <a:endParaRPr lang="en-AT" dirty="0"/>
          </a:p>
        </p:txBody>
      </p:sp>
      <p:pic>
        <p:nvPicPr>
          <p:cNvPr id="5" name="Content Placeholder 4" descr="Two people sitting at a table with a computer&#10;&#10;Description automatically generated with medium confidence">
            <a:extLst>
              <a:ext uri="{FF2B5EF4-FFF2-40B4-BE49-F238E27FC236}">
                <a16:creationId xmlns:a16="http://schemas.microsoft.com/office/drawing/2014/main" id="{20907383-9302-5B4F-BC62-1CD3B23CD2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603924"/>
            <a:ext cx="3079927" cy="4351336"/>
          </a:xfrm>
          <a:prstGeom prst="rect">
            <a:avLst/>
          </a:prstGeom>
        </p:spPr>
      </p:pic>
      <p:pic>
        <p:nvPicPr>
          <p:cNvPr id="6" name="Picture 6" descr="Graphical user interface, text, application, email, website&#10;&#10;Description automatically generated">
            <a:extLst>
              <a:ext uri="{FF2B5EF4-FFF2-40B4-BE49-F238E27FC236}">
                <a16:creationId xmlns:a16="http://schemas.microsoft.com/office/drawing/2014/main" id="{4745034A-E547-6A4D-80C8-ADFDD1138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1564473"/>
            <a:ext cx="3079928" cy="436888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7978477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82A99-79FC-B143-B910-18560293C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4744"/>
            <a:ext cx="8030117" cy="5001419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DIGISKILLS - </a:t>
            </a:r>
            <a:r>
              <a:rPr lang="en-GB" dirty="0"/>
              <a:t>Digital skills development for 21st century adult education trainers</a:t>
            </a:r>
          </a:p>
          <a:p>
            <a:pPr marL="0" indent="0">
              <a:buNone/>
            </a:pPr>
            <a:br>
              <a:rPr lang="en-GB" dirty="0"/>
            </a:br>
            <a:endParaRPr lang="en-AT" dirty="0"/>
          </a:p>
        </p:txBody>
      </p:sp>
      <p:pic>
        <p:nvPicPr>
          <p:cNvPr id="313" name="Picture 313">
            <a:extLst>
              <a:ext uri="{FF2B5EF4-FFF2-40B4-BE49-F238E27FC236}">
                <a16:creationId xmlns:a16="http://schemas.microsoft.com/office/drawing/2014/main" id="{97ABE8D9-1C64-ED49-9594-3381DB7462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2" b="2822"/>
          <a:stretch/>
        </p:blipFill>
        <p:spPr>
          <a:xfrm>
            <a:off x="457198" y="2137317"/>
            <a:ext cx="6952167" cy="406164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70AC08D-A03F-D047-BB36-99365FF887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737"/>
          <a:stretch/>
        </p:blipFill>
        <p:spPr>
          <a:xfrm>
            <a:off x="7585922" y="4400661"/>
            <a:ext cx="1406295" cy="176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227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tin Kutusu 2"/>
          <p:cNvSpPr txBox="1">
            <a:spLocks noChangeArrowheads="1"/>
          </p:cNvSpPr>
          <p:nvPr/>
        </p:nvSpPr>
        <p:spPr bwMode="auto">
          <a:xfrm>
            <a:off x="-4912" y="1970073"/>
            <a:ext cx="9144000" cy="3888432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sz="2000" b="1" dirty="0">
                <a:effectLst/>
                <a:latin typeface="Calibri"/>
                <a:ea typeface="Calibri"/>
                <a:cs typeface="Times New Roman"/>
              </a:rPr>
              <a:t>    </a:t>
            </a:r>
            <a:endParaRPr lang="tr-TR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Metin Kutusu 2"/>
          <p:cNvSpPr txBox="1">
            <a:spLocks noChangeArrowheads="1"/>
          </p:cNvSpPr>
          <p:nvPr/>
        </p:nvSpPr>
        <p:spPr bwMode="auto">
          <a:xfrm>
            <a:off x="-2456" y="1502177"/>
            <a:ext cx="9146456" cy="414655"/>
          </a:xfrm>
          <a:prstGeom prst="rect">
            <a:avLst/>
          </a:prstGeom>
          <a:solidFill>
            <a:srgbClr val="ED837B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effectLst/>
                <a:latin typeface="Calibri"/>
                <a:ea typeface="Calibri"/>
                <a:cs typeface="Times New Roman"/>
              </a:rPr>
              <a:t>    Digital platforms 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79512" y="2051556"/>
            <a:ext cx="4032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E-learning platform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3D61724A-DD39-4F2E-9728-D3BEFA2B4F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2555657"/>
            <a:ext cx="2028056" cy="1362600"/>
          </a:xfrm>
          <a:prstGeom prst="rect">
            <a:avLst/>
          </a:prstGeom>
        </p:spPr>
      </p:pic>
      <p:sp>
        <p:nvSpPr>
          <p:cNvPr id="10" name="Dikdörtgen 9">
            <a:extLst>
              <a:ext uri="{FF2B5EF4-FFF2-40B4-BE49-F238E27FC236}">
                <a16:creationId xmlns:a16="http://schemas.microsoft.com/office/drawing/2014/main" id="{788BCE6B-6228-4DB2-87B7-761354895B44}"/>
              </a:ext>
            </a:extLst>
          </p:cNvPr>
          <p:cNvSpPr/>
          <p:nvPr/>
        </p:nvSpPr>
        <p:spPr>
          <a:xfrm>
            <a:off x="3131840" y="2033126"/>
            <a:ext cx="4032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Mobile app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75E73FE9-78BC-4BEE-AA93-5FFD8D682ACB}"/>
              </a:ext>
            </a:extLst>
          </p:cNvPr>
          <p:cNvSpPr/>
          <p:nvPr/>
        </p:nvSpPr>
        <p:spPr>
          <a:xfrm>
            <a:off x="5868144" y="2035015"/>
            <a:ext cx="4032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Whiteboard animation videos</a:t>
            </a:r>
            <a:endParaRPr lang="tr-TR" dirty="0"/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ACBCC3CB-7693-4A8D-A6C7-6BC3FDD272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5483" y="2520641"/>
            <a:ext cx="2087063" cy="1387054"/>
          </a:xfrm>
          <a:prstGeom prst="rect">
            <a:avLst/>
          </a:prstGeom>
        </p:spPr>
      </p:pic>
      <p:pic>
        <p:nvPicPr>
          <p:cNvPr id="15" name="Resim 14">
            <a:extLst>
              <a:ext uri="{FF2B5EF4-FFF2-40B4-BE49-F238E27FC236}">
                <a16:creationId xmlns:a16="http://schemas.microsoft.com/office/drawing/2014/main" id="{8F44D3FF-FD94-4452-AE67-DDAA2F32B6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880" y="2555657"/>
            <a:ext cx="2028057" cy="135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9750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tin Kutusu 2"/>
          <p:cNvSpPr txBox="1">
            <a:spLocks noChangeArrowheads="1"/>
          </p:cNvSpPr>
          <p:nvPr/>
        </p:nvSpPr>
        <p:spPr bwMode="auto">
          <a:xfrm>
            <a:off x="21208" y="1933104"/>
            <a:ext cx="9144000" cy="3888432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sz="2000" b="1" dirty="0">
                <a:effectLst/>
                <a:latin typeface="Calibri"/>
                <a:ea typeface="Calibri"/>
                <a:cs typeface="Times New Roman"/>
              </a:rPr>
              <a:t>    </a:t>
            </a:r>
            <a:endParaRPr lang="tr-TR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Metin Kutusu 2"/>
          <p:cNvSpPr txBox="1">
            <a:spLocks noChangeArrowheads="1"/>
          </p:cNvSpPr>
          <p:nvPr/>
        </p:nvSpPr>
        <p:spPr bwMode="auto">
          <a:xfrm>
            <a:off x="-2456" y="1502177"/>
            <a:ext cx="9146456" cy="414655"/>
          </a:xfrm>
          <a:prstGeom prst="rect">
            <a:avLst/>
          </a:prstGeom>
          <a:solidFill>
            <a:srgbClr val="ED837B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effectLst/>
                <a:latin typeface="Calibri"/>
                <a:ea typeface="Calibri"/>
                <a:cs typeface="Times New Roman"/>
              </a:rPr>
              <a:t>    E-learning platform 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79512" y="2051556"/>
            <a:ext cx="87849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E</a:t>
            </a:r>
            <a:r>
              <a:rPr lang="en-GB" dirty="0"/>
              <a:t>-learning platform for community media youth volunteering developed by project partners.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E-learning platform includes: </a:t>
            </a:r>
          </a:p>
          <a:p>
            <a:pPr lvl="1"/>
            <a:r>
              <a:rPr lang="en-GB" dirty="0"/>
              <a:t>Free registration </a:t>
            </a:r>
          </a:p>
          <a:p>
            <a:pPr lvl="1"/>
            <a:r>
              <a:rPr lang="tr-TR" dirty="0"/>
              <a:t>Three t</a:t>
            </a:r>
            <a:r>
              <a:rPr lang="en-GB" dirty="0"/>
              <a:t>raining units</a:t>
            </a:r>
          </a:p>
          <a:p>
            <a:pPr lvl="1"/>
            <a:r>
              <a:rPr lang="en-GB" dirty="0"/>
              <a:t>Quizzes</a:t>
            </a:r>
          </a:p>
          <a:p>
            <a:pPr lvl="1"/>
            <a:r>
              <a:rPr lang="en-GB" dirty="0"/>
              <a:t>Automatic certification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2949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tin Kutusu 2"/>
          <p:cNvSpPr txBox="1">
            <a:spLocks noChangeArrowheads="1"/>
          </p:cNvSpPr>
          <p:nvPr/>
        </p:nvSpPr>
        <p:spPr bwMode="auto">
          <a:xfrm>
            <a:off x="21208" y="1933104"/>
            <a:ext cx="9144000" cy="3888432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sz="2000" b="1" dirty="0">
                <a:effectLst/>
                <a:latin typeface="Calibri"/>
                <a:ea typeface="Calibri"/>
                <a:cs typeface="Times New Roman"/>
              </a:rPr>
              <a:t>    https://elearning.gonullugenclik.com</a:t>
            </a:r>
            <a:endParaRPr lang="tr-TR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Metin Kutusu 2"/>
          <p:cNvSpPr txBox="1">
            <a:spLocks noChangeArrowheads="1"/>
          </p:cNvSpPr>
          <p:nvPr/>
        </p:nvSpPr>
        <p:spPr bwMode="auto">
          <a:xfrm>
            <a:off x="-2456" y="1502177"/>
            <a:ext cx="9146456" cy="414655"/>
          </a:xfrm>
          <a:prstGeom prst="rect">
            <a:avLst/>
          </a:prstGeom>
          <a:solidFill>
            <a:srgbClr val="ED837B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effectLst/>
                <a:latin typeface="Calibri"/>
                <a:ea typeface="Calibri"/>
                <a:cs typeface="Times New Roman"/>
              </a:rPr>
              <a:t>    E-learning platform 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1F79F85-0B65-4804-A66C-023DB82EFE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2492896"/>
            <a:ext cx="4104456" cy="3328640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8ED28155-3816-446D-A3D3-205A0EE2F1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019" y="2494533"/>
            <a:ext cx="4248470" cy="334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9215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tin Kutusu 2"/>
          <p:cNvSpPr txBox="1">
            <a:spLocks noChangeArrowheads="1"/>
          </p:cNvSpPr>
          <p:nvPr/>
        </p:nvSpPr>
        <p:spPr bwMode="auto">
          <a:xfrm>
            <a:off x="21208" y="1933104"/>
            <a:ext cx="9144000" cy="3888432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sz="2000" b="1" dirty="0">
                <a:effectLst/>
                <a:latin typeface="Calibri"/>
                <a:ea typeface="Calibri"/>
                <a:cs typeface="Times New Roman"/>
              </a:rPr>
              <a:t>    https://elearning.gonullugenclik.com</a:t>
            </a:r>
            <a:endParaRPr lang="tr-TR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Metin Kutusu 2"/>
          <p:cNvSpPr txBox="1">
            <a:spLocks noChangeArrowheads="1"/>
          </p:cNvSpPr>
          <p:nvPr/>
        </p:nvSpPr>
        <p:spPr bwMode="auto">
          <a:xfrm>
            <a:off x="-2456" y="1502177"/>
            <a:ext cx="9146456" cy="414655"/>
          </a:xfrm>
          <a:prstGeom prst="rect">
            <a:avLst/>
          </a:prstGeom>
          <a:solidFill>
            <a:srgbClr val="ED837B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effectLst/>
                <a:latin typeface="Calibri"/>
                <a:ea typeface="Calibri"/>
                <a:cs typeface="Times New Roman"/>
              </a:rPr>
              <a:t>    E-learning platform 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0C235140-8467-4B2A-A2FE-9EAE15D355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2420888"/>
            <a:ext cx="3528392" cy="345332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978AAFBC-1675-4712-8AB8-0858A1FF09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6184" y="2420889"/>
            <a:ext cx="3268144" cy="345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1077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tin Kutusu 2"/>
          <p:cNvSpPr txBox="1">
            <a:spLocks noChangeArrowheads="1"/>
          </p:cNvSpPr>
          <p:nvPr/>
        </p:nvSpPr>
        <p:spPr bwMode="auto">
          <a:xfrm>
            <a:off x="21208" y="1933104"/>
            <a:ext cx="9144000" cy="3888432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sz="2000" b="1" dirty="0">
                <a:effectLst/>
                <a:latin typeface="Calibri"/>
                <a:ea typeface="Calibri"/>
                <a:cs typeface="Times New Roman"/>
              </a:rPr>
              <a:t>    https://elearning.gonullugenclik.com</a:t>
            </a:r>
            <a:endParaRPr lang="tr-TR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Metin Kutusu 2"/>
          <p:cNvSpPr txBox="1">
            <a:spLocks noChangeArrowheads="1"/>
          </p:cNvSpPr>
          <p:nvPr/>
        </p:nvSpPr>
        <p:spPr bwMode="auto">
          <a:xfrm>
            <a:off x="-2456" y="1502177"/>
            <a:ext cx="9146456" cy="414655"/>
          </a:xfrm>
          <a:prstGeom prst="rect">
            <a:avLst/>
          </a:prstGeom>
          <a:solidFill>
            <a:srgbClr val="ED837B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effectLst/>
                <a:latin typeface="Calibri"/>
                <a:ea typeface="Calibri"/>
                <a:cs typeface="Times New Roman"/>
              </a:rPr>
              <a:t>    E-learning platform 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B55E19C3-324E-42BA-99FD-F55C9E4450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7" y="2492897"/>
            <a:ext cx="3161127" cy="332864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D54EF929-B5C6-4795-9058-47704795AA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5936" y="2492897"/>
            <a:ext cx="3024336" cy="338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0828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tin Kutusu 2"/>
          <p:cNvSpPr txBox="1">
            <a:spLocks noChangeArrowheads="1"/>
          </p:cNvSpPr>
          <p:nvPr/>
        </p:nvSpPr>
        <p:spPr bwMode="auto">
          <a:xfrm>
            <a:off x="21208" y="1933104"/>
            <a:ext cx="9144000" cy="3888432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sz="2000" b="1" dirty="0">
                <a:effectLst/>
                <a:latin typeface="Calibri"/>
                <a:ea typeface="Calibri"/>
                <a:cs typeface="Times New Roman"/>
              </a:rPr>
              <a:t>    https://elearning.gonullugenclik.com</a:t>
            </a:r>
            <a:endParaRPr lang="tr-TR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Metin Kutusu 2"/>
          <p:cNvSpPr txBox="1">
            <a:spLocks noChangeArrowheads="1"/>
          </p:cNvSpPr>
          <p:nvPr/>
        </p:nvSpPr>
        <p:spPr bwMode="auto">
          <a:xfrm>
            <a:off x="-2456" y="1502177"/>
            <a:ext cx="9146456" cy="414655"/>
          </a:xfrm>
          <a:prstGeom prst="rect">
            <a:avLst/>
          </a:prstGeom>
          <a:solidFill>
            <a:srgbClr val="ED837B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effectLst/>
                <a:latin typeface="Calibri"/>
                <a:ea typeface="Calibri"/>
                <a:cs typeface="Times New Roman"/>
              </a:rPr>
              <a:t>    E-learning platform 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B8319706-B533-42BD-AE94-2593BD6D4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8881"/>
            <a:ext cx="9165208" cy="2232248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72061864-4420-47E0-8E07-7C321809C9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56" y="4437113"/>
            <a:ext cx="9167664" cy="2420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2524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tin Kutusu 2"/>
          <p:cNvSpPr txBox="1">
            <a:spLocks noChangeArrowheads="1"/>
          </p:cNvSpPr>
          <p:nvPr/>
        </p:nvSpPr>
        <p:spPr bwMode="auto">
          <a:xfrm>
            <a:off x="21208" y="1933104"/>
            <a:ext cx="9144000" cy="3888432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tr-TR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Metin Kutusu 2"/>
          <p:cNvSpPr txBox="1">
            <a:spLocks noChangeArrowheads="1"/>
          </p:cNvSpPr>
          <p:nvPr/>
        </p:nvSpPr>
        <p:spPr bwMode="auto">
          <a:xfrm>
            <a:off x="-2456" y="1502177"/>
            <a:ext cx="9146456" cy="414655"/>
          </a:xfrm>
          <a:prstGeom prst="rect">
            <a:avLst/>
          </a:prstGeom>
          <a:solidFill>
            <a:srgbClr val="ED837B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effectLst/>
                <a:latin typeface="Calibri"/>
                <a:ea typeface="Calibri"/>
                <a:cs typeface="Times New Roman"/>
              </a:rPr>
              <a:t>    E-learning platform 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D29F6D3F-146D-4F00-AB3D-73979C01F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16832"/>
            <a:ext cx="9144000" cy="1482262"/>
          </a:xfrm>
          <a:prstGeom prst="rect">
            <a:avLst/>
          </a:prstGeom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id="{0101F851-7E00-401E-97F9-BB15577FC0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1916832"/>
            <a:ext cx="4905768" cy="3904704"/>
          </a:xfrm>
          <a:prstGeom prst="rect">
            <a:avLst/>
          </a:prstGeom>
        </p:spPr>
      </p:pic>
      <p:pic>
        <p:nvPicPr>
          <p:cNvPr id="14" name="Resim 13">
            <a:extLst>
              <a:ext uri="{FF2B5EF4-FFF2-40B4-BE49-F238E27FC236}">
                <a16:creationId xmlns:a16="http://schemas.microsoft.com/office/drawing/2014/main" id="{6639B514-9DDD-4CE1-9722-529465181D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3689" y="1933105"/>
            <a:ext cx="5184576" cy="4093987"/>
          </a:xfrm>
          <a:prstGeom prst="rect">
            <a:avLst/>
          </a:prstGeom>
        </p:spPr>
      </p:pic>
      <p:pic>
        <p:nvPicPr>
          <p:cNvPr id="15" name="Resim 14">
            <a:extLst>
              <a:ext uri="{FF2B5EF4-FFF2-40B4-BE49-F238E27FC236}">
                <a16:creationId xmlns:a16="http://schemas.microsoft.com/office/drawing/2014/main" id="{66D03745-9FE9-4135-8DAF-53FCEE3F76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3928" y="3399094"/>
            <a:ext cx="2630638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5912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tin Kutusu 2"/>
          <p:cNvSpPr txBox="1">
            <a:spLocks noChangeArrowheads="1"/>
          </p:cNvSpPr>
          <p:nvPr/>
        </p:nvSpPr>
        <p:spPr bwMode="auto">
          <a:xfrm>
            <a:off x="21208" y="1933104"/>
            <a:ext cx="9144000" cy="3888432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tr-TR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Metin Kutusu 2"/>
          <p:cNvSpPr txBox="1">
            <a:spLocks noChangeArrowheads="1"/>
          </p:cNvSpPr>
          <p:nvPr/>
        </p:nvSpPr>
        <p:spPr bwMode="auto">
          <a:xfrm>
            <a:off x="-2456" y="1502177"/>
            <a:ext cx="9146456" cy="414655"/>
          </a:xfrm>
          <a:prstGeom prst="rect">
            <a:avLst/>
          </a:prstGeom>
          <a:solidFill>
            <a:srgbClr val="ED837B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effectLst/>
                <a:latin typeface="Calibri"/>
                <a:ea typeface="Calibri"/>
                <a:cs typeface="Times New Roman"/>
              </a:rPr>
              <a:t>    E-learning platform 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0D1F513B-4CBB-486E-A38D-EA63B3DF8C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5638"/>
          <a:stretch/>
        </p:blipFill>
        <p:spPr>
          <a:xfrm>
            <a:off x="179512" y="2013248"/>
            <a:ext cx="1852161" cy="3728144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546B21A2-C678-44B2-BF3A-65D0F5A983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3193"/>
          <a:stretch/>
        </p:blipFill>
        <p:spPr>
          <a:xfrm>
            <a:off x="2411760" y="2011412"/>
            <a:ext cx="1852161" cy="3210000"/>
          </a:xfrm>
          <a:prstGeom prst="rect">
            <a:avLst/>
          </a:prstGeom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4B783581-AD89-41B3-B5E1-AF3B7158FC4F}"/>
              </a:ext>
            </a:extLst>
          </p:cNvPr>
          <p:cNvSpPr txBox="1"/>
          <p:nvPr/>
        </p:nvSpPr>
        <p:spPr>
          <a:xfrm>
            <a:off x="4249623" y="2011412"/>
            <a:ext cx="459422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Left menu bar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Easy navigation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Show each units </a:t>
            </a:r>
            <a:endParaRPr lang="tr-TR" dirty="0"/>
          </a:p>
          <a:p>
            <a:pPr lvl="1"/>
            <a:r>
              <a:rPr lang="en-US" dirty="0"/>
              <a:t>and lessons</a:t>
            </a:r>
          </a:p>
          <a:p>
            <a:pPr lvl="1"/>
            <a:r>
              <a:rPr lang="tr-TR" dirty="0"/>
              <a:t>3.   </a:t>
            </a:r>
            <a:r>
              <a:rPr lang="en-US" dirty="0"/>
              <a:t>See completed lesson </a:t>
            </a:r>
            <a:endParaRPr lang="tr-TR" dirty="0"/>
          </a:p>
          <a:p>
            <a:pPr lvl="1"/>
            <a:r>
              <a:rPr lang="en-US" dirty="0"/>
              <a:t>such as 2/4, 1/8</a:t>
            </a:r>
            <a:endParaRPr lang="tr-TR" dirty="0"/>
          </a:p>
          <a:p>
            <a:pPr lvl="1"/>
            <a:r>
              <a:rPr lang="tr-TR" dirty="0"/>
              <a:t>4.   </a:t>
            </a:r>
            <a:r>
              <a:rPr lang="en-US" dirty="0"/>
              <a:t>Quiz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2B343CBF-19B4-47BB-9227-2128632DA15A}"/>
              </a:ext>
            </a:extLst>
          </p:cNvPr>
          <p:cNvSpPr txBox="1"/>
          <p:nvPr/>
        </p:nvSpPr>
        <p:spPr>
          <a:xfrm>
            <a:off x="1750034" y="205155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1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5E0DB0A1-C4BA-4C4C-88F0-39E2858A7FC4}"/>
              </a:ext>
            </a:extLst>
          </p:cNvPr>
          <p:cNvSpPr txBox="1"/>
          <p:nvPr/>
        </p:nvSpPr>
        <p:spPr>
          <a:xfrm>
            <a:off x="2699792" y="414908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4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400446DD-FE8B-4098-90CB-285B7C9089CC}"/>
              </a:ext>
            </a:extLst>
          </p:cNvPr>
          <p:cNvSpPr txBox="1"/>
          <p:nvPr/>
        </p:nvSpPr>
        <p:spPr>
          <a:xfrm>
            <a:off x="1557385" y="309705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2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2A5A8007-80FE-46E4-AF22-366163869F1F}"/>
              </a:ext>
            </a:extLst>
          </p:cNvPr>
          <p:cNvSpPr txBox="1"/>
          <p:nvPr/>
        </p:nvSpPr>
        <p:spPr>
          <a:xfrm>
            <a:off x="1554819" y="436552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3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22" name="Resim 21">
            <a:extLst>
              <a:ext uri="{FF2B5EF4-FFF2-40B4-BE49-F238E27FC236}">
                <a16:creationId xmlns:a16="http://schemas.microsoft.com/office/drawing/2014/main" id="{4754F418-EC73-494E-8FE4-E4BAD14942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0702" y="2011412"/>
            <a:ext cx="1511554" cy="3728144"/>
          </a:xfrm>
          <a:prstGeom prst="rect">
            <a:avLst/>
          </a:prstGeom>
        </p:spPr>
      </p:pic>
      <p:sp>
        <p:nvSpPr>
          <p:cNvPr id="23" name="Metin kutusu 22">
            <a:extLst>
              <a:ext uri="{FF2B5EF4-FFF2-40B4-BE49-F238E27FC236}">
                <a16:creationId xmlns:a16="http://schemas.microsoft.com/office/drawing/2014/main" id="{870EF38A-4EE5-460C-9ADC-6B8BD16D3D33}"/>
              </a:ext>
            </a:extLst>
          </p:cNvPr>
          <p:cNvSpPr txBox="1"/>
          <p:nvPr/>
        </p:nvSpPr>
        <p:spPr>
          <a:xfrm>
            <a:off x="8316416" y="226758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3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983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tin Kutusu 2"/>
          <p:cNvSpPr txBox="1">
            <a:spLocks noChangeArrowheads="1"/>
          </p:cNvSpPr>
          <p:nvPr/>
        </p:nvSpPr>
        <p:spPr bwMode="auto">
          <a:xfrm>
            <a:off x="21208" y="1933104"/>
            <a:ext cx="9144000" cy="3888432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tr-TR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Metin Kutusu 2"/>
          <p:cNvSpPr txBox="1">
            <a:spLocks noChangeArrowheads="1"/>
          </p:cNvSpPr>
          <p:nvPr/>
        </p:nvSpPr>
        <p:spPr bwMode="auto">
          <a:xfrm>
            <a:off x="-2456" y="1502177"/>
            <a:ext cx="9146456" cy="414655"/>
          </a:xfrm>
          <a:prstGeom prst="rect">
            <a:avLst/>
          </a:prstGeom>
          <a:solidFill>
            <a:srgbClr val="ED837B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effectLst/>
                <a:latin typeface="Calibri"/>
                <a:ea typeface="Calibri"/>
                <a:cs typeface="Times New Roman"/>
              </a:rPr>
              <a:t>    E-learning platform 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4B783581-AD89-41B3-B5E1-AF3B7158FC4F}"/>
              </a:ext>
            </a:extLst>
          </p:cNvPr>
          <p:cNvSpPr txBox="1"/>
          <p:nvPr/>
        </p:nvSpPr>
        <p:spPr>
          <a:xfrm>
            <a:off x="4384626" y="2011412"/>
            <a:ext cx="459422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Main </a:t>
            </a:r>
            <a:r>
              <a:rPr lang="tr-TR" dirty="0"/>
              <a:t>s</a:t>
            </a:r>
            <a:r>
              <a:rPr lang="en-US" dirty="0" err="1"/>
              <a:t>creen</a:t>
            </a:r>
            <a:r>
              <a:rPr lang="en-US" dirty="0"/>
              <a:t> (right side of the page)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Message for the last completed lesson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Training content (text &amp; image)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Complete the lesson button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Previous page/lesson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Next page/lesson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76393714-A33F-4F90-9405-231CBCB52D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54" y="2011412"/>
            <a:ext cx="3721574" cy="3738904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58ED6AF3-1061-4188-B742-5780A159EDEF}"/>
              </a:ext>
            </a:extLst>
          </p:cNvPr>
          <p:cNvSpPr txBox="1"/>
          <p:nvPr/>
        </p:nvSpPr>
        <p:spPr>
          <a:xfrm>
            <a:off x="1912298" y="194019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1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B0CFAD48-00D2-4D7A-81F3-6C0D6BE111B8}"/>
              </a:ext>
            </a:extLst>
          </p:cNvPr>
          <p:cNvSpPr txBox="1"/>
          <p:nvPr/>
        </p:nvSpPr>
        <p:spPr>
          <a:xfrm>
            <a:off x="395536" y="302945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2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57FAEA7F-DB37-438D-8928-E09BD608E490}"/>
              </a:ext>
            </a:extLst>
          </p:cNvPr>
          <p:cNvSpPr txBox="1"/>
          <p:nvPr/>
        </p:nvSpPr>
        <p:spPr>
          <a:xfrm>
            <a:off x="467544" y="472514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3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3E1A4282-FD84-4C8D-AD3B-19ECA3C1C975}"/>
              </a:ext>
            </a:extLst>
          </p:cNvPr>
          <p:cNvSpPr txBox="1"/>
          <p:nvPr/>
        </p:nvSpPr>
        <p:spPr>
          <a:xfrm>
            <a:off x="1115616" y="535582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4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D40210A5-4A0A-49DE-B2A0-64061A871144}"/>
              </a:ext>
            </a:extLst>
          </p:cNvPr>
          <p:cNvSpPr txBox="1"/>
          <p:nvPr/>
        </p:nvSpPr>
        <p:spPr>
          <a:xfrm>
            <a:off x="2411760" y="535582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5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15" name="Resim 14">
            <a:extLst>
              <a:ext uri="{FF2B5EF4-FFF2-40B4-BE49-F238E27FC236}">
                <a16:creationId xmlns:a16="http://schemas.microsoft.com/office/drawing/2014/main" id="{0E4DFD61-04D8-41F5-B9BB-A90C87BFEB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4574" y="4481576"/>
            <a:ext cx="2364040" cy="110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5869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tin Kutusu 2"/>
          <p:cNvSpPr txBox="1">
            <a:spLocks noChangeArrowheads="1"/>
          </p:cNvSpPr>
          <p:nvPr/>
        </p:nvSpPr>
        <p:spPr bwMode="auto">
          <a:xfrm>
            <a:off x="21208" y="1933104"/>
            <a:ext cx="9144000" cy="3888432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tr-TR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Metin Kutusu 2"/>
          <p:cNvSpPr txBox="1">
            <a:spLocks noChangeArrowheads="1"/>
          </p:cNvSpPr>
          <p:nvPr/>
        </p:nvSpPr>
        <p:spPr bwMode="auto">
          <a:xfrm>
            <a:off x="-2456" y="1502177"/>
            <a:ext cx="9146456" cy="414655"/>
          </a:xfrm>
          <a:prstGeom prst="rect">
            <a:avLst/>
          </a:prstGeom>
          <a:solidFill>
            <a:srgbClr val="ED837B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effectLst/>
                <a:latin typeface="Calibri"/>
                <a:ea typeface="Calibri"/>
                <a:cs typeface="Times New Roman"/>
              </a:rPr>
              <a:t>    E-learning platform 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4B783581-AD89-41B3-B5E1-AF3B7158FC4F}"/>
              </a:ext>
            </a:extLst>
          </p:cNvPr>
          <p:cNvSpPr txBox="1"/>
          <p:nvPr/>
        </p:nvSpPr>
        <p:spPr>
          <a:xfrm>
            <a:off x="107504" y="3842700"/>
            <a:ext cx="459422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Quiz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Start screen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Question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Timer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Buttons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Complete button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Result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E51B56D3-E2DB-45EC-B326-076CF7AB1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040397"/>
            <a:ext cx="2821182" cy="1721938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58ED6AF3-1061-4188-B742-5780A159EDEF}"/>
              </a:ext>
            </a:extLst>
          </p:cNvPr>
          <p:cNvSpPr txBox="1"/>
          <p:nvPr/>
        </p:nvSpPr>
        <p:spPr>
          <a:xfrm>
            <a:off x="1763688" y="28640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1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980E56C8-008D-459F-A1BE-0300FB5E04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3295" y="2040397"/>
            <a:ext cx="4499193" cy="2574032"/>
          </a:xfrm>
          <a:prstGeom prst="rect">
            <a:avLst/>
          </a:prstGeom>
        </p:spPr>
      </p:pic>
      <p:sp>
        <p:nvSpPr>
          <p:cNvPr id="11" name="Metin kutusu 10">
            <a:extLst>
              <a:ext uri="{FF2B5EF4-FFF2-40B4-BE49-F238E27FC236}">
                <a16:creationId xmlns:a16="http://schemas.microsoft.com/office/drawing/2014/main" id="{B0CFAD48-00D2-4D7A-81F3-6C0D6BE111B8}"/>
              </a:ext>
            </a:extLst>
          </p:cNvPr>
          <p:cNvSpPr txBox="1"/>
          <p:nvPr/>
        </p:nvSpPr>
        <p:spPr>
          <a:xfrm>
            <a:off x="3348360" y="240355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2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57FAEA7F-DB37-438D-8928-E09BD608E490}"/>
              </a:ext>
            </a:extLst>
          </p:cNvPr>
          <p:cNvSpPr txBox="1"/>
          <p:nvPr/>
        </p:nvSpPr>
        <p:spPr>
          <a:xfrm>
            <a:off x="6852133" y="240355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3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3E1A4282-FD84-4C8D-AD3B-19ECA3C1C975}"/>
              </a:ext>
            </a:extLst>
          </p:cNvPr>
          <p:cNvSpPr txBox="1"/>
          <p:nvPr/>
        </p:nvSpPr>
        <p:spPr>
          <a:xfrm>
            <a:off x="5272245" y="387732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4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17" name="Resim 16">
            <a:extLst>
              <a:ext uri="{FF2B5EF4-FFF2-40B4-BE49-F238E27FC236}">
                <a16:creationId xmlns:a16="http://schemas.microsoft.com/office/drawing/2014/main" id="{77DA4E5B-36C3-4AE3-91B8-900D913D8B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3295" y="4733314"/>
            <a:ext cx="2136233" cy="989510"/>
          </a:xfrm>
          <a:prstGeom prst="rect">
            <a:avLst/>
          </a:prstGeom>
        </p:spPr>
      </p:pic>
      <p:sp>
        <p:nvSpPr>
          <p:cNvPr id="14" name="Metin kutusu 13">
            <a:extLst>
              <a:ext uri="{FF2B5EF4-FFF2-40B4-BE49-F238E27FC236}">
                <a16:creationId xmlns:a16="http://schemas.microsoft.com/office/drawing/2014/main" id="{D40210A5-4A0A-49DE-B2A0-64061A871144}"/>
              </a:ext>
            </a:extLst>
          </p:cNvPr>
          <p:cNvSpPr txBox="1"/>
          <p:nvPr/>
        </p:nvSpPr>
        <p:spPr>
          <a:xfrm>
            <a:off x="3989725" y="472172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5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19" name="Resim 18">
            <a:extLst>
              <a:ext uri="{FF2B5EF4-FFF2-40B4-BE49-F238E27FC236}">
                <a16:creationId xmlns:a16="http://schemas.microsoft.com/office/drawing/2014/main" id="{ED15DB93-BC14-458A-8560-0DD9B525EF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3024" y="3933057"/>
            <a:ext cx="3112957" cy="1789768"/>
          </a:xfrm>
          <a:prstGeom prst="rect">
            <a:avLst/>
          </a:prstGeom>
        </p:spPr>
      </p:pic>
      <p:sp>
        <p:nvSpPr>
          <p:cNvPr id="20" name="Metin kutusu 19">
            <a:extLst>
              <a:ext uri="{FF2B5EF4-FFF2-40B4-BE49-F238E27FC236}">
                <a16:creationId xmlns:a16="http://schemas.microsoft.com/office/drawing/2014/main" id="{34666932-436F-4FC0-AC9E-F7E55FB62962}"/>
              </a:ext>
            </a:extLst>
          </p:cNvPr>
          <p:cNvSpPr txBox="1"/>
          <p:nvPr/>
        </p:nvSpPr>
        <p:spPr>
          <a:xfrm>
            <a:off x="7909991" y="426416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6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7919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tin Kutusu 2"/>
          <p:cNvSpPr txBox="1">
            <a:spLocks noChangeArrowheads="1"/>
          </p:cNvSpPr>
          <p:nvPr/>
        </p:nvSpPr>
        <p:spPr bwMode="auto">
          <a:xfrm>
            <a:off x="21208" y="1933104"/>
            <a:ext cx="9144000" cy="3888432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tr-TR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Metin Kutusu 2"/>
          <p:cNvSpPr txBox="1">
            <a:spLocks noChangeArrowheads="1"/>
          </p:cNvSpPr>
          <p:nvPr/>
        </p:nvSpPr>
        <p:spPr bwMode="auto">
          <a:xfrm>
            <a:off x="-2456" y="1502177"/>
            <a:ext cx="9146456" cy="414655"/>
          </a:xfrm>
          <a:prstGeom prst="rect">
            <a:avLst/>
          </a:prstGeom>
          <a:solidFill>
            <a:srgbClr val="ED837B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effectLst/>
                <a:latin typeface="Calibri"/>
                <a:ea typeface="Calibri"/>
                <a:cs typeface="Times New Roman"/>
              </a:rPr>
              <a:t>    E-learning platform 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4B783581-AD89-41B3-B5E1-AF3B7158FC4F}"/>
              </a:ext>
            </a:extLst>
          </p:cNvPr>
          <p:cNvSpPr txBox="1"/>
          <p:nvPr/>
        </p:nvSpPr>
        <p:spPr>
          <a:xfrm>
            <a:off x="3707904" y="2057350"/>
            <a:ext cx="45942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Certification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Finish the course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Certificate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CC42062F-D301-4847-8B58-ED32C13E29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239" y="2143320"/>
            <a:ext cx="3206897" cy="1489164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58ED6AF3-1061-4188-B742-5780A159EDEF}"/>
              </a:ext>
            </a:extLst>
          </p:cNvPr>
          <p:cNvSpPr txBox="1"/>
          <p:nvPr/>
        </p:nvSpPr>
        <p:spPr>
          <a:xfrm>
            <a:off x="1195793" y="305859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1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15" name="Resim 14">
            <a:extLst>
              <a:ext uri="{FF2B5EF4-FFF2-40B4-BE49-F238E27FC236}">
                <a16:creationId xmlns:a16="http://schemas.microsoft.com/office/drawing/2014/main" id="{1463DB59-9EF9-4F6A-92CF-E0D342ED5B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014" y="3797151"/>
            <a:ext cx="2179346" cy="1849142"/>
          </a:xfrm>
          <a:prstGeom prst="rect">
            <a:avLst/>
          </a:prstGeom>
        </p:spPr>
      </p:pic>
      <p:sp>
        <p:nvSpPr>
          <p:cNvPr id="11" name="Metin kutusu 10">
            <a:extLst>
              <a:ext uri="{FF2B5EF4-FFF2-40B4-BE49-F238E27FC236}">
                <a16:creationId xmlns:a16="http://schemas.microsoft.com/office/drawing/2014/main" id="{B0CFAD48-00D2-4D7A-81F3-6C0D6BE111B8}"/>
              </a:ext>
            </a:extLst>
          </p:cNvPr>
          <p:cNvSpPr txBox="1"/>
          <p:nvPr/>
        </p:nvSpPr>
        <p:spPr>
          <a:xfrm>
            <a:off x="1835696" y="47387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2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F95A1C5-1C68-4813-95C6-8D815DAEF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365" y="2980680"/>
            <a:ext cx="4509390" cy="2738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44689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tin Kutusu 2"/>
          <p:cNvSpPr txBox="1">
            <a:spLocks noChangeArrowheads="1"/>
          </p:cNvSpPr>
          <p:nvPr/>
        </p:nvSpPr>
        <p:spPr bwMode="auto">
          <a:xfrm>
            <a:off x="21208" y="1933104"/>
            <a:ext cx="9144000" cy="3888432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tr-TR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Metin Kutusu 2"/>
          <p:cNvSpPr txBox="1">
            <a:spLocks noChangeArrowheads="1"/>
          </p:cNvSpPr>
          <p:nvPr/>
        </p:nvSpPr>
        <p:spPr bwMode="auto">
          <a:xfrm>
            <a:off x="-2456" y="1502177"/>
            <a:ext cx="9146456" cy="414655"/>
          </a:xfrm>
          <a:prstGeom prst="rect">
            <a:avLst/>
          </a:prstGeom>
          <a:solidFill>
            <a:srgbClr val="ED837B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effectLst/>
                <a:latin typeface="Calibri"/>
                <a:ea typeface="Calibri"/>
                <a:cs typeface="Times New Roman"/>
              </a:rPr>
              <a:t>    Whiteboard animation videos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4B783581-AD89-41B3-B5E1-AF3B7158FC4F}"/>
              </a:ext>
            </a:extLst>
          </p:cNvPr>
          <p:cNvSpPr txBox="1"/>
          <p:nvPr/>
        </p:nvSpPr>
        <p:spPr>
          <a:xfrm>
            <a:off x="251520" y="2011412"/>
            <a:ext cx="842493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Animation videos included 6 different informative videos about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screen &amp; media techniques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management of community media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managing youth volunteering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These videos will be helped to given information about community media youth volunteering to project target group.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25" name="Resim 24">
            <a:extLst>
              <a:ext uri="{FF2B5EF4-FFF2-40B4-BE49-F238E27FC236}">
                <a16:creationId xmlns:a16="http://schemas.microsoft.com/office/drawing/2014/main" id="{B1F7870B-8CDB-4B01-9C39-91FA137CF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450" y="4229602"/>
            <a:ext cx="2170535" cy="1126221"/>
          </a:xfrm>
          <a:prstGeom prst="rect">
            <a:avLst/>
          </a:prstGeom>
        </p:spPr>
      </p:pic>
      <p:pic>
        <p:nvPicPr>
          <p:cNvPr id="27" name="Resim 26">
            <a:extLst>
              <a:ext uri="{FF2B5EF4-FFF2-40B4-BE49-F238E27FC236}">
                <a16:creationId xmlns:a16="http://schemas.microsoft.com/office/drawing/2014/main" id="{81B1246A-728A-4E82-B230-B3ACA1E048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7297" y="4229602"/>
            <a:ext cx="2170535" cy="1130523"/>
          </a:xfrm>
          <a:prstGeom prst="rect">
            <a:avLst/>
          </a:prstGeom>
        </p:spPr>
      </p:pic>
      <p:pic>
        <p:nvPicPr>
          <p:cNvPr id="29" name="Resim 28">
            <a:extLst>
              <a:ext uri="{FF2B5EF4-FFF2-40B4-BE49-F238E27FC236}">
                <a16:creationId xmlns:a16="http://schemas.microsoft.com/office/drawing/2014/main" id="{B3F687DB-75B5-4285-8643-C4F2ECBDC8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8144" y="4229602"/>
            <a:ext cx="2164112" cy="1126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1821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tin Kutusu 2"/>
          <p:cNvSpPr txBox="1">
            <a:spLocks noChangeArrowheads="1"/>
          </p:cNvSpPr>
          <p:nvPr/>
        </p:nvSpPr>
        <p:spPr bwMode="auto">
          <a:xfrm>
            <a:off x="21208" y="1933104"/>
            <a:ext cx="9144000" cy="3888432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tr-TR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Metin Kutusu 2"/>
          <p:cNvSpPr txBox="1">
            <a:spLocks noChangeArrowheads="1"/>
          </p:cNvSpPr>
          <p:nvPr/>
        </p:nvSpPr>
        <p:spPr bwMode="auto">
          <a:xfrm>
            <a:off x="-2456" y="1502177"/>
            <a:ext cx="9146456" cy="414655"/>
          </a:xfrm>
          <a:prstGeom prst="rect">
            <a:avLst/>
          </a:prstGeom>
          <a:solidFill>
            <a:srgbClr val="ED837B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effectLst/>
                <a:latin typeface="Calibri"/>
                <a:ea typeface="Calibri"/>
                <a:cs typeface="Times New Roman"/>
              </a:rPr>
              <a:t>    Whiteboard animation videos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17" name="Resim 16">
            <a:extLst>
              <a:ext uri="{FF2B5EF4-FFF2-40B4-BE49-F238E27FC236}">
                <a16:creationId xmlns:a16="http://schemas.microsoft.com/office/drawing/2014/main" id="{5A282CEF-9943-410D-9745-035C7CA46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2074478"/>
            <a:ext cx="5217252" cy="3605683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2C510C9C-1E3B-4027-9940-4AE764A91A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176" y="2074478"/>
            <a:ext cx="2815673" cy="3605683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B6A8DAAC-C15C-444D-BB4A-9296F3C706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180" y="4016382"/>
            <a:ext cx="1840996" cy="1798324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5DBC78C7-5BF2-45C2-8A2F-9D34D93F66F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909" y="1709504"/>
            <a:ext cx="1532620" cy="1157795"/>
          </a:xfrm>
          <a:prstGeom prst="rect">
            <a:avLst/>
          </a:prstGeom>
        </p:spPr>
      </p:pic>
      <p:sp>
        <p:nvSpPr>
          <p:cNvPr id="13" name="Metin kutusu 12">
            <a:extLst>
              <a:ext uri="{FF2B5EF4-FFF2-40B4-BE49-F238E27FC236}">
                <a16:creationId xmlns:a16="http://schemas.microsoft.com/office/drawing/2014/main" id="{84E8F51E-A6EC-4B97-92AA-472CFD6E82B6}"/>
              </a:ext>
            </a:extLst>
          </p:cNvPr>
          <p:cNvSpPr txBox="1"/>
          <p:nvPr/>
        </p:nvSpPr>
        <p:spPr>
          <a:xfrm>
            <a:off x="7726155" y="1939933"/>
            <a:ext cx="11521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4500+</a:t>
            </a:r>
          </a:p>
          <a:p>
            <a:pPr algn="ctr"/>
            <a:r>
              <a:rPr lang="en-U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views</a:t>
            </a:r>
          </a:p>
        </p:txBody>
      </p:sp>
    </p:spTree>
    <p:extLst>
      <p:ext uri="{BB962C8B-B14F-4D97-AF65-F5344CB8AC3E}">
        <p14:creationId xmlns:p14="http://schemas.microsoft.com/office/powerpoint/2010/main" val="9054400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tin Kutusu 2"/>
          <p:cNvSpPr txBox="1">
            <a:spLocks noChangeArrowheads="1"/>
          </p:cNvSpPr>
          <p:nvPr/>
        </p:nvSpPr>
        <p:spPr bwMode="auto">
          <a:xfrm>
            <a:off x="21208" y="1933104"/>
            <a:ext cx="9144000" cy="3888432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tr-TR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Metin Kutusu 2"/>
          <p:cNvSpPr txBox="1">
            <a:spLocks noChangeArrowheads="1"/>
          </p:cNvSpPr>
          <p:nvPr/>
        </p:nvSpPr>
        <p:spPr bwMode="auto">
          <a:xfrm>
            <a:off x="-2456" y="1502177"/>
            <a:ext cx="9146456" cy="414655"/>
          </a:xfrm>
          <a:prstGeom prst="rect">
            <a:avLst/>
          </a:prstGeom>
          <a:solidFill>
            <a:srgbClr val="ED837B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effectLst/>
                <a:latin typeface="Calibri"/>
                <a:ea typeface="Calibri"/>
                <a:cs typeface="Times New Roman"/>
              </a:rPr>
              <a:t>    Whiteboard animation videos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5AF3EA97-CE0D-441A-895E-A51F230610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988840"/>
            <a:ext cx="4918972" cy="3062542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FD0BF686-D2B5-4D11-A951-CC4505F39B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3735" y="2871755"/>
            <a:ext cx="5335619" cy="301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3780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tin Kutusu 2"/>
          <p:cNvSpPr txBox="1">
            <a:spLocks noChangeArrowheads="1"/>
          </p:cNvSpPr>
          <p:nvPr/>
        </p:nvSpPr>
        <p:spPr bwMode="auto">
          <a:xfrm>
            <a:off x="21208" y="1933104"/>
            <a:ext cx="9144000" cy="3888432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tr-TR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Metin Kutusu 2"/>
          <p:cNvSpPr txBox="1">
            <a:spLocks noChangeArrowheads="1"/>
          </p:cNvSpPr>
          <p:nvPr/>
        </p:nvSpPr>
        <p:spPr bwMode="auto">
          <a:xfrm>
            <a:off x="-2456" y="1502177"/>
            <a:ext cx="9146456" cy="414655"/>
          </a:xfrm>
          <a:prstGeom prst="rect">
            <a:avLst/>
          </a:prstGeom>
          <a:solidFill>
            <a:srgbClr val="ED837B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effectLst/>
                <a:latin typeface="Calibri"/>
                <a:ea typeface="Calibri"/>
                <a:cs typeface="Times New Roman"/>
              </a:rPr>
              <a:t>    Whiteboard animation videos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6B684B4B-F896-4A70-9980-8548D43D84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5016" y="1966505"/>
            <a:ext cx="3456384" cy="413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1755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tin Kutusu 2"/>
          <p:cNvSpPr txBox="1">
            <a:spLocks noChangeArrowheads="1"/>
          </p:cNvSpPr>
          <p:nvPr/>
        </p:nvSpPr>
        <p:spPr bwMode="auto">
          <a:xfrm>
            <a:off x="21208" y="1933104"/>
            <a:ext cx="9144000" cy="3888432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tr-TR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Metin Kutusu 2"/>
          <p:cNvSpPr txBox="1">
            <a:spLocks noChangeArrowheads="1"/>
          </p:cNvSpPr>
          <p:nvPr/>
        </p:nvSpPr>
        <p:spPr bwMode="auto">
          <a:xfrm>
            <a:off x="-2456" y="1502177"/>
            <a:ext cx="9146456" cy="414655"/>
          </a:xfrm>
          <a:prstGeom prst="rect">
            <a:avLst/>
          </a:prstGeom>
          <a:solidFill>
            <a:srgbClr val="ED837B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effectLst/>
                <a:latin typeface="Calibri"/>
                <a:ea typeface="Calibri"/>
                <a:cs typeface="Times New Roman"/>
              </a:rPr>
              <a:t>    Mobile application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4B783581-AD89-41B3-B5E1-AF3B7158FC4F}"/>
              </a:ext>
            </a:extLst>
          </p:cNvPr>
          <p:cNvSpPr txBox="1"/>
          <p:nvPr/>
        </p:nvSpPr>
        <p:spPr>
          <a:xfrm>
            <a:off x="251520" y="2011412"/>
            <a:ext cx="842493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CM Volunteering mobile app includes:</a:t>
            </a:r>
          </a:p>
          <a:p>
            <a:pPr lvl="1"/>
            <a:r>
              <a:rPr lang="en-US" dirty="0"/>
              <a:t>1. Visual practical tips about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screen &amp; media techniques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management of community media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managing youth volunteering</a:t>
            </a:r>
          </a:p>
          <a:p>
            <a:pPr lvl="1"/>
            <a:r>
              <a:rPr lang="en-US" dirty="0"/>
              <a:t>2. Self assessment (checklist) of the young volunteers</a:t>
            </a:r>
          </a:p>
          <a:p>
            <a:pPr lvl="1"/>
            <a:r>
              <a:rPr lang="en-US" dirty="0"/>
              <a:t>3. Animation videos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Picture 3" descr="C:\Users\ZEYNELT\Desktop\AbBIVsunum\SosyalMedyaCalismalari\Mobil\Afis2.png">
            <a:extLst>
              <a:ext uri="{FF2B5EF4-FFF2-40B4-BE49-F238E27FC236}">
                <a16:creationId xmlns:a16="http://schemas.microsoft.com/office/drawing/2014/main" id="{33435830-3020-495F-B371-177D88324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747" y="2023852"/>
            <a:ext cx="2940749" cy="37013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28117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tin Kutusu 2"/>
          <p:cNvSpPr txBox="1">
            <a:spLocks noChangeArrowheads="1"/>
          </p:cNvSpPr>
          <p:nvPr/>
        </p:nvSpPr>
        <p:spPr bwMode="auto">
          <a:xfrm>
            <a:off x="21208" y="1933104"/>
            <a:ext cx="9144000" cy="3888432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tr-TR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Metin Kutusu 2"/>
          <p:cNvSpPr txBox="1">
            <a:spLocks noChangeArrowheads="1"/>
          </p:cNvSpPr>
          <p:nvPr/>
        </p:nvSpPr>
        <p:spPr bwMode="auto">
          <a:xfrm>
            <a:off x="-2456" y="1502177"/>
            <a:ext cx="9146456" cy="414655"/>
          </a:xfrm>
          <a:prstGeom prst="rect">
            <a:avLst/>
          </a:prstGeom>
          <a:solidFill>
            <a:srgbClr val="ED837B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effectLst/>
                <a:latin typeface="Calibri"/>
                <a:ea typeface="Calibri"/>
                <a:cs typeface="Times New Roman"/>
              </a:rPr>
              <a:t>    Mobile application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4B783581-AD89-41B3-B5E1-AF3B7158FC4F}"/>
              </a:ext>
            </a:extLst>
          </p:cNvPr>
          <p:cNvSpPr txBox="1"/>
          <p:nvPr/>
        </p:nvSpPr>
        <p:spPr>
          <a:xfrm>
            <a:off x="21208" y="5837808"/>
            <a:ext cx="91227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  Loading screen                        Homepage                      Language switch                  Info page</a:t>
            </a:r>
          </a:p>
        </p:txBody>
      </p:sp>
      <p:pic>
        <p:nvPicPr>
          <p:cNvPr id="3" name="Resim 2" descr="metin, iş kartı, ekran görüntüsü içeren bir resim&#10;&#10;Açıklama otomatik olarak oluşturuldu">
            <a:extLst>
              <a:ext uri="{FF2B5EF4-FFF2-40B4-BE49-F238E27FC236}">
                <a16:creationId xmlns:a16="http://schemas.microsoft.com/office/drawing/2014/main" id="{E1F73136-4545-4862-AE21-7ADC3B6E6C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315" y="1933104"/>
            <a:ext cx="1794661" cy="3888432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7A2D8EC1-2A9D-4B2D-BC87-A9B8648020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33104"/>
            <a:ext cx="1794661" cy="3888432"/>
          </a:xfrm>
          <a:prstGeom prst="rect">
            <a:avLst/>
          </a:prstGeom>
        </p:spPr>
      </p:pic>
      <p:pic>
        <p:nvPicPr>
          <p:cNvPr id="11" name="Resim 10" descr="metin, ekran görüntüsü, iş kartı içeren bir resim&#10;&#10;Açıklama otomatik olarak oluşturuldu">
            <a:extLst>
              <a:ext uri="{FF2B5EF4-FFF2-40B4-BE49-F238E27FC236}">
                <a16:creationId xmlns:a16="http://schemas.microsoft.com/office/drawing/2014/main" id="{196890BF-BBF8-4284-B826-BA5140B3CD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869" y="1936733"/>
            <a:ext cx="1794661" cy="3888432"/>
          </a:xfrm>
          <a:prstGeom prst="rect">
            <a:avLst/>
          </a:prstGeom>
        </p:spPr>
      </p:pic>
      <p:pic>
        <p:nvPicPr>
          <p:cNvPr id="13" name="Resim 12" descr="metin içeren bir resim&#10;&#10;Açıklama otomatik olarak oluşturuldu">
            <a:extLst>
              <a:ext uri="{FF2B5EF4-FFF2-40B4-BE49-F238E27FC236}">
                <a16:creationId xmlns:a16="http://schemas.microsoft.com/office/drawing/2014/main" id="{64C46EA6-0633-44F0-BF88-4E504E0075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217" y="1956814"/>
            <a:ext cx="1820271" cy="394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9839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tin Kutusu 2"/>
          <p:cNvSpPr txBox="1">
            <a:spLocks noChangeArrowheads="1"/>
          </p:cNvSpPr>
          <p:nvPr/>
        </p:nvSpPr>
        <p:spPr bwMode="auto">
          <a:xfrm>
            <a:off x="21208" y="1933104"/>
            <a:ext cx="9144000" cy="3888432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tr-TR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Metin Kutusu 2"/>
          <p:cNvSpPr txBox="1">
            <a:spLocks noChangeArrowheads="1"/>
          </p:cNvSpPr>
          <p:nvPr/>
        </p:nvSpPr>
        <p:spPr bwMode="auto">
          <a:xfrm>
            <a:off x="-2456" y="1502177"/>
            <a:ext cx="9146456" cy="414655"/>
          </a:xfrm>
          <a:prstGeom prst="rect">
            <a:avLst/>
          </a:prstGeom>
          <a:solidFill>
            <a:srgbClr val="ED837B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effectLst/>
                <a:latin typeface="Calibri"/>
                <a:ea typeface="Calibri"/>
                <a:cs typeface="Times New Roman"/>
              </a:rPr>
              <a:t>    Mobile application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4B783581-AD89-41B3-B5E1-AF3B7158FC4F}"/>
              </a:ext>
            </a:extLst>
          </p:cNvPr>
          <p:cNvSpPr txBox="1"/>
          <p:nvPr/>
        </p:nvSpPr>
        <p:spPr>
          <a:xfrm>
            <a:off x="21208" y="5837808"/>
            <a:ext cx="91227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   Visual tips page                              </a:t>
            </a:r>
            <a:r>
              <a:rPr lang="tr-TR" dirty="0"/>
              <a:t>    </a:t>
            </a:r>
            <a:r>
              <a:rPr lang="en-US" dirty="0"/>
              <a:t> Some tips from screen &amp; media techniques</a:t>
            </a:r>
          </a:p>
        </p:txBody>
      </p:sp>
      <p:pic>
        <p:nvPicPr>
          <p:cNvPr id="4" name="Resim 3" descr="metin, ekran görüntüsü, iş kartı içeren bir resim&#10;&#10;Açıklama otomatik olarak oluşturuldu">
            <a:extLst>
              <a:ext uri="{FF2B5EF4-FFF2-40B4-BE49-F238E27FC236}">
                <a16:creationId xmlns:a16="http://schemas.microsoft.com/office/drawing/2014/main" id="{65613516-C516-4DDD-A8C3-028363B893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16832"/>
            <a:ext cx="1809681" cy="3920976"/>
          </a:xfrm>
          <a:prstGeom prst="rect">
            <a:avLst/>
          </a:prstGeom>
        </p:spPr>
      </p:pic>
      <p:pic>
        <p:nvPicPr>
          <p:cNvPr id="8" name="Resim 7" descr="metin, ekran görüntüsü, iş kartı içeren bir resim&#10;&#10;Açıklama otomatik olarak oluşturuldu">
            <a:extLst>
              <a:ext uri="{FF2B5EF4-FFF2-40B4-BE49-F238E27FC236}">
                <a16:creationId xmlns:a16="http://schemas.microsoft.com/office/drawing/2014/main" id="{19BD8307-116C-4890-8D33-5E34D21351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337" y="1933104"/>
            <a:ext cx="1809681" cy="3920976"/>
          </a:xfrm>
          <a:prstGeom prst="rect">
            <a:avLst/>
          </a:prstGeom>
        </p:spPr>
      </p:pic>
      <p:pic>
        <p:nvPicPr>
          <p:cNvPr id="14" name="Resim 13">
            <a:extLst>
              <a:ext uri="{FF2B5EF4-FFF2-40B4-BE49-F238E27FC236}">
                <a16:creationId xmlns:a16="http://schemas.microsoft.com/office/drawing/2014/main" id="{AB6CCABC-C91A-4A90-B822-4B9F02BE43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345" y="1933104"/>
            <a:ext cx="1809681" cy="3920976"/>
          </a:xfrm>
          <a:prstGeom prst="rect">
            <a:avLst/>
          </a:prstGeom>
        </p:spPr>
      </p:pic>
      <p:pic>
        <p:nvPicPr>
          <p:cNvPr id="16" name="Resim 15" descr="metin, kamera, ekran görüntüsü, projektör içeren bir resim&#10;&#10;Açıklama otomatik olarak oluşturuldu">
            <a:extLst>
              <a:ext uri="{FF2B5EF4-FFF2-40B4-BE49-F238E27FC236}">
                <a16:creationId xmlns:a16="http://schemas.microsoft.com/office/drawing/2014/main" id="{6717FE6B-AA22-4287-AC22-D6C1E52891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283" y="1933156"/>
            <a:ext cx="1853595" cy="4016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5396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tin Kutusu 2"/>
          <p:cNvSpPr txBox="1">
            <a:spLocks noChangeArrowheads="1"/>
          </p:cNvSpPr>
          <p:nvPr/>
        </p:nvSpPr>
        <p:spPr bwMode="auto">
          <a:xfrm>
            <a:off x="21208" y="1933104"/>
            <a:ext cx="9144000" cy="3888432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tr-TR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Metin Kutusu 2"/>
          <p:cNvSpPr txBox="1">
            <a:spLocks noChangeArrowheads="1"/>
          </p:cNvSpPr>
          <p:nvPr/>
        </p:nvSpPr>
        <p:spPr bwMode="auto">
          <a:xfrm>
            <a:off x="-2456" y="1502177"/>
            <a:ext cx="9146456" cy="414655"/>
          </a:xfrm>
          <a:prstGeom prst="rect">
            <a:avLst/>
          </a:prstGeom>
          <a:solidFill>
            <a:srgbClr val="ED837B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effectLst/>
                <a:latin typeface="Calibri"/>
                <a:ea typeface="Calibri"/>
                <a:cs typeface="Times New Roman"/>
              </a:rPr>
              <a:t>    Mobile application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4B783581-AD89-41B3-B5E1-AF3B7158FC4F}"/>
              </a:ext>
            </a:extLst>
          </p:cNvPr>
          <p:cNvSpPr txBox="1"/>
          <p:nvPr/>
        </p:nvSpPr>
        <p:spPr>
          <a:xfrm>
            <a:off x="21208" y="5837808"/>
            <a:ext cx="91227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                   Self assessment (checklist) categories                                              Result screen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5C22DBDF-4039-427D-8731-5D387CE99A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23841"/>
            <a:ext cx="1805142" cy="3911140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CDB3E106-7447-4518-8261-8CB8AEBE5D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499" y="1933983"/>
            <a:ext cx="1800461" cy="3900998"/>
          </a:xfrm>
          <a:prstGeom prst="rect">
            <a:avLst/>
          </a:prstGeom>
        </p:spPr>
      </p:pic>
      <p:pic>
        <p:nvPicPr>
          <p:cNvPr id="12" name="Resim 11" descr="metin içeren bir resim&#10;&#10;Açıklama otomatik olarak oluşturuldu">
            <a:extLst>
              <a:ext uri="{FF2B5EF4-FFF2-40B4-BE49-F238E27FC236}">
                <a16:creationId xmlns:a16="http://schemas.microsoft.com/office/drawing/2014/main" id="{0B8F40C6-6ECB-42E9-9387-1720EDB60F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739" y="1916833"/>
            <a:ext cx="1800461" cy="3900998"/>
          </a:xfrm>
          <a:prstGeom prst="rect">
            <a:avLst/>
          </a:prstGeom>
        </p:spPr>
      </p:pic>
      <p:pic>
        <p:nvPicPr>
          <p:cNvPr id="15" name="Resim 14">
            <a:extLst>
              <a:ext uri="{FF2B5EF4-FFF2-40B4-BE49-F238E27FC236}">
                <a16:creationId xmlns:a16="http://schemas.microsoft.com/office/drawing/2014/main" id="{99FE62BC-E5CA-43FC-BA25-B2D2126D6A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1954072"/>
            <a:ext cx="1788739" cy="387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9485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tin Kutusu 2"/>
          <p:cNvSpPr txBox="1">
            <a:spLocks noChangeArrowheads="1"/>
          </p:cNvSpPr>
          <p:nvPr/>
        </p:nvSpPr>
        <p:spPr bwMode="auto">
          <a:xfrm>
            <a:off x="21208" y="1933104"/>
            <a:ext cx="9144000" cy="3888432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tr-TR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Metin Kutusu 2"/>
          <p:cNvSpPr txBox="1">
            <a:spLocks noChangeArrowheads="1"/>
          </p:cNvSpPr>
          <p:nvPr/>
        </p:nvSpPr>
        <p:spPr bwMode="auto">
          <a:xfrm>
            <a:off x="-2456" y="1502177"/>
            <a:ext cx="9146456" cy="414655"/>
          </a:xfrm>
          <a:prstGeom prst="rect">
            <a:avLst/>
          </a:prstGeom>
          <a:solidFill>
            <a:srgbClr val="ED837B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effectLst/>
                <a:latin typeface="Calibri"/>
                <a:ea typeface="Calibri"/>
                <a:cs typeface="Times New Roman"/>
              </a:rPr>
              <a:t>    Mobile application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4B783581-AD89-41B3-B5E1-AF3B7158FC4F}"/>
              </a:ext>
            </a:extLst>
          </p:cNvPr>
          <p:cNvSpPr txBox="1"/>
          <p:nvPr/>
        </p:nvSpPr>
        <p:spPr>
          <a:xfrm>
            <a:off x="21208" y="5837808"/>
            <a:ext cx="91227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Videos</a:t>
            </a:r>
          </a:p>
        </p:txBody>
      </p:sp>
      <p:pic>
        <p:nvPicPr>
          <p:cNvPr id="4" name="Resim 3" descr="metin içeren bir resim&#10;&#10;Açıklama otomatik olarak oluşturuldu">
            <a:extLst>
              <a:ext uri="{FF2B5EF4-FFF2-40B4-BE49-F238E27FC236}">
                <a16:creationId xmlns:a16="http://schemas.microsoft.com/office/drawing/2014/main" id="{D145C269-8B77-4CE3-9446-1810590EE2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7" y="1937230"/>
            <a:ext cx="1802171" cy="3904704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A70EA52A-FBD6-47B7-9C2F-8452C53150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34" y="1933104"/>
            <a:ext cx="1802171" cy="3904704"/>
          </a:xfrm>
          <a:prstGeom prst="rect">
            <a:avLst/>
          </a:prstGeom>
        </p:spPr>
      </p:pic>
      <p:pic>
        <p:nvPicPr>
          <p:cNvPr id="16" name="Resim 15" descr="metin, ekran görüntüsü, iş kartı içeren bir resim&#10;&#10;Açıklama otomatik olarak oluşturuldu">
            <a:extLst>
              <a:ext uri="{FF2B5EF4-FFF2-40B4-BE49-F238E27FC236}">
                <a16:creationId xmlns:a16="http://schemas.microsoft.com/office/drawing/2014/main" id="{C8449064-E366-48D8-B429-9E45F58AD7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032" y="1916831"/>
            <a:ext cx="1846034" cy="3999741"/>
          </a:xfrm>
          <a:prstGeom prst="rect">
            <a:avLst/>
          </a:prstGeom>
        </p:spPr>
      </p:pic>
      <p:pic>
        <p:nvPicPr>
          <p:cNvPr id="18" name="Resim 17">
            <a:extLst>
              <a:ext uri="{FF2B5EF4-FFF2-40B4-BE49-F238E27FC236}">
                <a16:creationId xmlns:a16="http://schemas.microsoft.com/office/drawing/2014/main" id="{033EDA11-60D0-4F27-A953-DC8B59258A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860" y="1907502"/>
            <a:ext cx="1813987" cy="393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2499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tin Kutusu 2"/>
          <p:cNvSpPr txBox="1">
            <a:spLocks noChangeArrowheads="1"/>
          </p:cNvSpPr>
          <p:nvPr/>
        </p:nvSpPr>
        <p:spPr bwMode="auto">
          <a:xfrm>
            <a:off x="21208" y="1933104"/>
            <a:ext cx="9144000" cy="3888432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tr-TR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Metin Kutusu 2"/>
          <p:cNvSpPr txBox="1">
            <a:spLocks noChangeArrowheads="1"/>
          </p:cNvSpPr>
          <p:nvPr/>
        </p:nvSpPr>
        <p:spPr bwMode="auto">
          <a:xfrm>
            <a:off x="-2456" y="1502177"/>
            <a:ext cx="9146456" cy="414655"/>
          </a:xfrm>
          <a:prstGeom prst="rect">
            <a:avLst/>
          </a:prstGeom>
          <a:solidFill>
            <a:srgbClr val="ED837B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effectLst/>
                <a:latin typeface="Calibri"/>
                <a:ea typeface="Calibri"/>
                <a:cs typeface="Times New Roman"/>
              </a:rPr>
              <a:t>    Mobile application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88C93F7B-C472-4AC5-991A-0AB1EF7AD914}"/>
              </a:ext>
            </a:extLst>
          </p:cNvPr>
          <p:cNvSpPr txBox="1"/>
          <p:nvPr/>
        </p:nvSpPr>
        <p:spPr>
          <a:xfrm>
            <a:off x="6367192" y="980728"/>
            <a:ext cx="2776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b="1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01.11.2020</a:t>
            </a:r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0C332DDC-CC2B-435D-A236-E813BFFD40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63"/>
          <a:stretch/>
        </p:blipFill>
        <p:spPr bwMode="auto">
          <a:xfrm>
            <a:off x="262128" y="2132941"/>
            <a:ext cx="3228795" cy="32228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ZEYNELT\Desktop\AbBIVsunum\SosyalMedyaCalismalari\Mobil\Afis2.png">
            <a:extLst>
              <a:ext uri="{FF2B5EF4-FFF2-40B4-BE49-F238E27FC236}">
                <a16:creationId xmlns:a16="http://schemas.microsoft.com/office/drawing/2014/main" id="{41A3A0CB-CE6C-45BF-A243-5F56ACA03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135" y="1971197"/>
            <a:ext cx="3089373" cy="3888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Resim 13">
            <a:extLst>
              <a:ext uri="{FF2B5EF4-FFF2-40B4-BE49-F238E27FC236}">
                <a16:creationId xmlns:a16="http://schemas.microsoft.com/office/drawing/2014/main" id="{D2153108-7738-4FE2-BE73-BC8A392D8A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988840"/>
            <a:ext cx="1532620" cy="1157795"/>
          </a:xfrm>
          <a:prstGeom prst="rect">
            <a:avLst/>
          </a:prstGeom>
        </p:spPr>
      </p:pic>
      <p:sp>
        <p:nvSpPr>
          <p:cNvPr id="15" name="Metin kutusu 14">
            <a:extLst>
              <a:ext uri="{FF2B5EF4-FFF2-40B4-BE49-F238E27FC236}">
                <a16:creationId xmlns:a16="http://schemas.microsoft.com/office/drawing/2014/main" id="{A750AB32-449F-4A7A-9C62-79A2D18514C3}"/>
              </a:ext>
            </a:extLst>
          </p:cNvPr>
          <p:cNvSpPr txBox="1"/>
          <p:nvPr/>
        </p:nvSpPr>
        <p:spPr>
          <a:xfrm>
            <a:off x="3082311" y="2319263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Actual</a:t>
            </a:r>
          </a:p>
          <a:p>
            <a:pPr algn="ctr"/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108 comments</a:t>
            </a:r>
          </a:p>
        </p:txBody>
      </p:sp>
      <p:pic>
        <p:nvPicPr>
          <p:cNvPr id="16" name="Resim 15">
            <a:extLst>
              <a:ext uri="{FF2B5EF4-FFF2-40B4-BE49-F238E27FC236}">
                <a16:creationId xmlns:a16="http://schemas.microsoft.com/office/drawing/2014/main" id="{FDEFB013-2CC8-4737-81EE-D73C960B21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1695141"/>
            <a:ext cx="1532620" cy="1157795"/>
          </a:xfrm>
          <a:prstGeom prst="rect">
            <a:avLst/>
          </a:prstGeom>
        </p:spPr>
      </p:pic>
      <p:sp>
        <p:nvSpPr>
          <p:cNvPr id="17" name="Metin kutusu 16">
            <a:extLst>
              <a:ext uri="{FF2B5EF4-FFF2-40B4-BE49-F238E27FC236}">
                <a16:creationId xmlns:a16="http://schemas.microsoft.com/office/drawing/2014/main" id="{C8BE4255-0B9D-40E9-9955-40B020FF6758}"/>
              </a:ext>
            </a:extLst>
          </p:cNvPr>
          <p:cNvSpPr txBox="1"/>
          <p:nvPr/>
        </p:nvSpPr>
        <p:spPr>
          <a:xfrm>
            <a:off x="7618815" y="1988840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200+</a:t>
            </a:r>
          </a:p>
          <a:p>
            <a:pPr algn="ctr"/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download</a:t>
            </a:r>
          </a:p>
        </p:txBody>
      </p:sp>
      <p:pic>
        <p:nvPicPr>
          <p:cNvPr id="18" name="Picture 4">
            <a:extLst>
              <a:ext uri="{FF2B5EF4-FFF2-40B4-BE49-F238E27FC236}">
                <a16:creationId xmlns:a16="http://schemas.microsoft.com/office/drawing/2014/main" id="{20CF6FB6-BAE3-4D3D-8698-D12192E4F0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3127"/>
          <a:stretch/>
        </p:blipFill>
        <p:spPr bwMode="auto">
          <a:xfrm rot="20096264">
            <a:off x="611252" y="4871177"/>
            <a:ext cx="1059471" cy="77659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56526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tin Kutusu 2"/>
          <p:cNvSpPr txBox="1">
            <a:spLocks noChangeArrowheads="1"/>
          </p:cNvSpPr>
          <p:nvPr/>
        </p:nvSpPr>
        <p:spPr bwMode="auto">
          <a:xfrm>
            <a:off x="21208" y="1933104"/>
            <a:ext cx="9144000" cy="3888432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tr-TR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Metin Kutusu 2"/>
          <p:cNvSpPr txBox="1">
            <a:spLocks noChangeArrowheads="1"/>
          </p:cNvSpPr>
          <p:nvPr/>
        </p:nvSpPr>
        <p:spPr bwMode="auto">
          <a:xfrm>
            <a:off x="-2456" y="1502177"/>
            <a:ext cx="9146456" cy="414655"/>
          </a:xfrm>
          <a:prstGeom prst="rect">
            <a:avLst/>
          </a:prstGeom>
          <a:solidFill>
            <a:srgbClr val="ED837B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effectLst/>
                <a:latin typeface="Calibri"/>
                <a:ea typeface="Calibri"/>
                <a:cs typeface="Times New Roman"/>
              </a:rPr>
              <a:t>    Conclusion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4B783581-AD89-41B3-B5E1-AF3B7158FC4F}"/>
              </a:ext>
            </a:extLst>
          </p:cNvPr>
          <p:cNvSpPr txBox="1"/>
          <p:nvPr/>
        </p:nvSpPr>
        <p:spPr>
          <a:xfrm>
            <a:off x="251520" y="2011412"/>
            <a:ext cx="8424936" cy="41088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Reached impact:</a:t>
            </a:r>
          </a:p>
          <a:p>
            <a:pPr algn="l">
              <a:lnSpc>
                <a:spcPct val="150000"/>
              </a:lnSpc>
            </a:pPr>
            <a:r>
              <a:rPr lang="en-US" sz="1800" b="0" i="0" u="none" strike="noStrike" baseline="0" dirty="0">
                <a:latin typeface="FreeSans"/>
              </a:rPr>
              <a:t>- Trained more than 500 young people in Austria and Turkey</a:t>
            </a:r>
          </a:p>
          <a:p>
            <a:pPr algn="l">
              <a:lnSpc>
                <a:spcPct val="150000"/>
              </a:lnSpc>
            </a:pPr>
            <a:r>
              <a:rPr lang="en-US" sz="1800" b="0" i="0" u="none" strike="noStrike" baseline="0" dirty="0">
                <a:latin typeface="FreeSans"/>
              </a:rPr>
              <a:t>- Gained knowledge competence and skills on community media volunteering</a:t>
            </a:r>
          </a:p>
          <a:p>
            <a:pPr algn="l">
              <a:lnSpc>
                <a:spcPct val="150000"/>
              </a:lnSpc>
            </a:pPr>
            <a:r>
              <a:rPr lang="en-US" sz="1800" b="0" i="0" u="none" strike="noStrike" baseline="0" dirty="0">
                <a:latin typeface="FreeSans"/>
              </a:rPr>
              <a:t>- Improved technical skills on screen &amp; media techniques, management of community media, managing youth volunteering</a:t>
            </a:r>
          </a:p>
          <a:p>
            <a:pPr algn="l">
              <a:lnSpc>
                <a:spcPct val="150000"/>
              </a:lnSpc>
            </a:pPr>
            <a:r>
              <a:rPr lang="en-US" sz="1800" b="0" i="0" u="none" strike="noStrike" baseline="0" dirty="0">
                <a:latin typeface="FreeSans"/>
              </a:rPr>
              <a:t>- Increased attention and motivation of the young people for volunteering activities</a:t>
            </a:r>
          </a:p>
          <a:p>
            <a:pPr algn="l">
              <a:lnSpc>
                <a:spcPct val="150000"/>
              </a:lnSpc>
            </a:pPr>
            <a:r>
              <a:rPr lang="en-US" sz="1800" b="0" i="0" u="none" strike="noStrike" baseline="0" dirty="0">
                <a:latin typeface="FreeSans"/>
              </a:rPr>
              <a:t>- Engagement of young volunteers to non-formal education activities</a:t>
            </a:r>
          </a:p>
          <a:p>
            <a:pPr algn="l">
              <a:lnSpc>
                <a:spcPct val="150000"/>
              </a:lnSpc>
            </a:pPr>
            <a:r>
              <a:rPr lang="en-US" sz="1800" b="0" i="0" u="none" strike="noStrike" baseline="0" dirty="0">
                <a:latin typeface="FreeSans"/>
              </a:rPr>
              <a:t>- Greater understanding of the importance of the digital learning tools</a:t>
            </a:r>
            <a:endParaRPr lang="en-US" dirty="0">
              <a:latin typeface="FreeSans"/>
            </a:endParaRPr>
          </a:p>
          <a:p>
            <a:pPr algn="l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9222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tin Kutusu 2"/>
          <p:cNvSpPr txBox="1">
            <a:spLocks noChangeArrowheads="1"/>
          </p:cNvSpPr>
          <p:nvPr/>
        </p:nvSpPr>
        <p:spPr bwMode="auto">
          <a:xfrm>
            <a:off x="21208" y="1933104"/>
            <a:ext cx="9144000" cy="3888432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tr-TR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Metin Kutusu 2"/>
          <p:cNvSpPr txBox="1">
            <a:spLocks noChangeArrowheads="1"/>
          </p:cNvSpPr>
          <p:nvPr/>
        </p:nvSpPr>
        <p:spPr bwMode="auto">
          <a:xfrm>
            <a:off x="-2456" y="1502177"/>
            <a:ext cx="9146456" cy="414655"/>
          </a:xfrm>
          <a:prstGeom prst="rect">
            <a:avLst/>
          </a:prstGeom>
          <a:solidFill>
            <a:srgbClr val="ED837B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effectLst/>
                <a:latin typeface="Calibri"/>
                <a:ea typeface="Calibri"/>
                <a:cs typeface="Times New Roman"/>
              </a:rPr>
              <a:t>    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3A90F685-E359-4C58-AC1F-15562166FE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92035">
            <a:off x="2302258" y="1597978"/>
            <a:ext cx="2834656" cy="40270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4EF6DC93-5C2D-4D31-8C84-9DAAE9C9BC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6417">
            <a:off x="2814856" y="1553670"/>
            <a:ext cx="2834656" cy="40270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6F155375-51EF-484D-AA62-0D7654C766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9176">
            <a:off x="3236299" y="1534303"/>
            <a:ext cx="2888856" cy="4059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A792924E-24F7-43E7-8084-B2DDB31537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7380">
            <a:off x="3836235" y="1826445"/>
            <a:ext cx="2910536" cy="40487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58347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2"/>
          <p:cNvSpPr txBox="1">
            <a:spLocks noChangeArrowheads="1"/>
          </p:cNvSpPr>
          <p:nvPr/>
        </p:nvSpPr>
        <p:spPr bwMode="auto">
          <a:xfrm>
            <a:off x="-2456" y="1502177"/>
            <a:ext cx="9146456" cy="414655"/>
          </a:xfrm>
          <a:prstGeom prst="rect">
            <a:avLst/>
          </a:prstGeom>
          <a:solidFill>
            <a:srgbClr val="ED837B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effectLst/>
                <a:latin typeface="Calibri"/>
                <a:ea typeface="Calibri"/>
                <a:cs typeface="Times New Roman"/>
              </a:rPr>
              <a:t>    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339A7CC1-4046-4163-8106-47957C640E96}"/>
              </a:ext>
            </a:extLst>
          </p:cNvPr>
          <p:cNvSpPr txBox="1"/>
          <p:nvPr/>
        </p:nvSpPr>
        <p:spPr>
          <a:xfrm>
            <a:off x="467544" y="1982891"/>
            <a:ext cx="8424936" cy="2619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/>
              <a:t>Thank you for your attention</a:t>
            </a:r>
          </a:p>
          <a:p>
            <a:pPr algn="ctr">
              <a:lnSpc>
                <a:spcPct val="150000"/>
              </a:lnSpc>
            </a:pPr>
            <a:endParaRPr lang="en-US" b="1" dirty="0"/>
          </a:p>
          <a:p>
            <a:pPr algn="ctr">
              <a:spcAft>
                <a:spcPts val="200"/>
              </a:spcAft>
            </a:pPr>
            <a:r>
              <a:rPr lang="en-US" b="1" dirty="0"/>
              <a:t>Yolanda OYUELA</a:t>
            </a:r>
          </a:p>
          <a:p>
            <a:pPr algn="ctr">
              <a:spcAft>
                <a:spcPts val="200"/>
              </a:spcAft>
            </a:pPr>
            <a:r>
              <a:rPr lang="en-US" b="1" dirty="0"/>
              <a:t>Researcher</a:t>
            </a:r>
          </a:p>
          <a:p>
            <a:pPr algn="ctr">
              <a:spcAft>
                <a:spcPts val="200"/>
              </a:spcAft>
            </a:pPr>
            <a:r>
              <a:rPr lang="en-US" b="1" dirty="0"/>
              <a:t>Vienna Association of Education Volunteers</a:t>
            </a:r>
          </a:p>
          <a:p>
            <a:pPr algn="ctr">
              <a:lnSpc>
                <a:spcPct val="150000"/>
              </a:lnSpc>
            </a:pPr>
            <a:r>
              <a:rPr lang="en-US" b="1" dirty="0">
                <a:hlinkClick r:id="rId3"/>
              </a:rPr>
              <a:t>www.vaev.at</a:t>
            </a:r>
            <a:endParaRPr lang="tr-TR" b="1" dirty="0"/>
          </a:p>
          <a:p>
            <a:pPr algn="ctr">
              <a:lnSpc>
                <a:spcPct val="150000"/>
              </a:lnSpc>
            </a:pPr>
            <a:r>
              <a:rPr lang="en-US" b="1" dirty="0">
                <a:hlinkClick r:id="rId4"/>
              </a:rPr>
              <a:t>info@vaev.at</a:t>
            </a:r>
            <a:r>
              <a:rPr lang="en-US" b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D5DC18BD-8467-4A6B-8845-8E15C7F6E2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5776" y="4671747"/>
            <a:ext cx="4536504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1543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5299</TotalTime>
  <Words>882</Words>
  <Application>Microsoft Office PowerPoint</Application>
  <PresentationFormat>On-screen Show (4:3)</PresentationFormat>
  <Paragraphs>201</Paragraphs>
  <Slides>30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Ofis Teması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ZeynelT</dc:creator>
  <cp:lastModifiedBy>Oz El</cp:lastModifiedBy>
  <cp:revision>594</cp:revision>
  <dcterms:created xsi:type="dcterms:W3CDTF">2020-01-01T09:18:34Z</dcterms:created>
  <dcterms:modified xsi:type="dcterms:W3CDTF">2021-12-04T06:28:11Z</dcterms:modified>
</cp:coreProperties>
</file>